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64" r:id="rId3"/>
    <p:sldId id="303" r:id="rId4"/>
    <p:sldId id="259" r:id="rId5"/>
    <p:sldId id="304" r:id="rId6"/>
    <p:sldId id="270" r:id="rId7"/>
    <p:sldId id="271" r:id="rId8"/>
    <p:sldId id="273" r:id="rId9"/>
    <p:sldId id="274" r:id="rId10"/>
    <p:sldId id="276" r:id="rId11"/>
    <p:sldId id="278" r:id="rId12"/>
    <p:sldId id="279" r:id="rId13"/>
    <p:sldId id="280" r:id="rId14"/>
    <p:sldId id="281" r:id="rId15"/>
    <p:sldId id="283" r:id="rId16"/>
    <p:sldId id="285" r:id="rId17"/>
    <p:sldId id="286" r:id="rId18"/>
    <p:sldId id="260" r:id="rId19"/>
    <p:sldId id="305" r:id="rId20"/>
    <p:sldId id="306" r:id="rId21"/>
    <p:sldId id="293" r:id="rId22"/>
    <p:sldId id="294" r:id="rId23"/>
    <p:sldId id="301" r:id="rId24"/>
    <p:sldId id="295" r:id="rId25"/>
    <p:sldId id="296" r:id="rId26"/>
    <p:sldId id="291" r:id="rId27"/>
    <p:sldId id="297" r:id="rId28"/>
    <p:sldId id="299" r:id="rId29"/>
    <p:sldId id="1782" r:id="rId30"/>
    <p:sldId id="1783" r:id="rId31"/>
    <p:sldId id="302" r:id="rId32"/>
    <p:sldId id="1784" r:id="rId33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2"/>
    <p:restoredTop sz="96327"/>
  </p:normalViewPr>
  <p:slideViewPr>
    <p:cSldViewPr snapToGrid="0">
      <p:cViewPr varScale="1">
        <p:scale>
          <a:sx n="150" d="100"/>
          <a:sy n="150" d="100"/>
        </p:scale>
        <p:origin x="16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25.09.2025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0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10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i-demos.dev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Embeddings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E16C1A-37E6-796E-532E-1A936B748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Computers like numbers…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F4ED4E-F66B-2235-0087-E98403638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Embeddings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BCE8236-F72C-292E-3BF5-DE0CEF938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7420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8BE0-D026-039B-417E-6181EFCF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117263E-F685-0CF6-BE87-0F3734C07DA5}"/>
              </a:ext>
            </a:extLst>
          </p:cNvPr>
          <p:cNvSpPr txBox="1"/>
          <p:nvPr/>
        </p:nvSpPr>
        <p:spPr>
          <a:xfrm>
            <a:off x="327052" y="1371421"/>
            <a:ext cx="1587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Skip-gram</a:t>
            </a:r>
          </a:p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(Word2Vec)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D60ED78-552E-DC55-5929-5987A3A4FDB0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Take one central word (target) </a:t>
            </a:r>
          </a:p>
          <a:p>
            <a:pPr marL="180000"/>
            <a:r>
              <a:rPr lang="pl-PL" sz="1400">
                <a:solidFill>
                  <a:schemeClr val="tx1"/>
                </a:solidFill>
              </a:rPr>
              <a:t>and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try to predict words that occur nearby (its context words).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4A4D741-C8F1-0277-E32A-27654E2613C3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D5AB28E5-5C72-F2E0-9331-7DEB52E8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7" y="1472895"/>
            <a:ext cx="5043791" cy="20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7BD2-76F6-16BD-6CCE-91D4F7231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A9605855-7B07-BB49-7008-152321A69D6E}"/>
              </a:ext>
            </a:extLst>
          </p:cNvPr>
          <p:cNvSpPr txBox="1"/>
          <p:nvPr/>
        </p:nvSpPr>
        <p:spPr>
          <a:xfrm>
            <a:off x="327052" y="1371421"/>
            <a:ext cx="3251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Continuous Bag of Words</a:t>
            </a:r>
          </a:p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(Word2Vec)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582D35E5-DDFE-2AC8-984E-DA996A7EE3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Use multiple context words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to predict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a single central word (target)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16037A20-296C-2DFF-D4AF-9B581CE30659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1C516932-3B96-7665-2952-47EDDAE2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263" y="1734884"/>
            <a:ext cx="4654685" cy="16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E895-3A87-9F1E-073E-04E92FFCD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740C1B1-0FB9-5B21-83E4-21B1A9690851}"/>
              </a:ext>
            </a:extLst>
          </p:cNvPr>
          <p:cNvSpPr txBox="1"/>
          <p:nvPr/>
        </p:nvSpPr>
        <p:spPr>
          <a:xfrm>
            <a:off x="327052" y="1371421"/>
            <a:ext cx="1932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Global Vectors</a:t>
            </a:r>
          </a:p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(GloVe)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7BAD0D8-A6DE-7004-6655-B85F111A41C2}"/>
              </a:ext>
            </a:extLst>
          </p:cNvPr>
          <p:cNvSpPr/>
          <p:nvPr/>
        </p:nvSpPr>
        <p:spPr>
          <a:xfrm>
            <a:off x="574764" y="2795452"/>
            <a:ext cx="3005011" cy="2078105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Combine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100">
                <a:solidFill>
                  <a:schemeClr val="tx1"/>
                </a:solidFill>
              </a:rPr>
              <a:t>1. Global statistics (co-occurence counts of words in a corpus)</a:t>
            </a:r>
          </a:p>
          <a:p>
            <a:pPr marL="180000"/>
            <a:r>
              <a:rPr lang="pl-PL" sz="1100">
                <a:solidFill>
                  <a:schemeClr val="tx1"/>
                </a:solidFill>
              </a:rPr>
              <a:t>2. Local context-based learning (like Word2Vec)</a:t>
            </a:r>
          </a:p>
          <a:p>
            <a:pPr marL="180000"/>
            <a:endParaRPr lang="pl-PL" sz="1100">
              <a:solidFill>
                <a:schemeClr val="tx1"/>
              </a:solidFill>
            </a:endParaRPr>
          </a:p>
          <a:p>
            <a:pPr marL="180000"/>
            <a:r>
              <a:rPr lang="pl-PL" sz="1400">
                <a:solidFill>
                  <a:schemeClr val="tx1"/>
                </a:solidFill>
              </a:rPr>
              <a:t>Words that appear frequently together across the whole corpus carry strong semantic relationships.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DFF0E8CA-43F8-4B2A-655F-FFA5803FA661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4B714609-F38B-F475-28A9-A79D96FD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08" y="625741"/>
            <a:ext cx="5031240" cy="275156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865503C-647C-5EC3-180D-90164D53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08" y="3642788"/>
            <a:ext cx="4672492" cy="8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A58F-ACE0-0131-7436-BD77D86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80659FFB-B3DD-0AD3-1DD3-4E1DE471E2C2}"/>
              </a:ext>
            </a:extLst>
          </p:cNvPr>
          <p:cNvSpPr txBox="1"/>
          <p:nvPr/>
        </p:nvSpPr>
        <p:spPr>
          <a:xfrm>
            <a:off x="327052" y="1371421"/>
            <a:ext cx="3690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Contextual embeddings: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Masked Language Modelling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D83A9A4-96A5-9C19-75C2-58CA6425932A}"/>
              </a:ext>
            </a:extLst>
          </p:cNvPr>
          <p:cNvSpPr/>
          <p:nvPr/>
        </p:nvSpPr>
        <p:spPr>
          <a:xfrm>
            <a:off x="574764" y="2795453"/>
            <a:ext cx="3164251" cy="137595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embedding of a word that changes depending on its surrounding context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D1D41027-E463-2E8B-68E2-924FE82380F5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D69A023-F760-3316-ED6C-F55ACC450F11}"/>
              </a:ext>
            </a:extLst>
          </p:cNvPr>
          <p:cNvSpPr txBox="1"/>
          <p:nvPr/>
        </p:nvSpPr>
        <p:spPr>
          <a:xfrm>
            <a:off x="4572000" y="1971585"/>
            <a:ext cx="4572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Randomly mask words in a sentence and train the model to predict them. </a:t>
            </a:r>
          </a:p>
          <a:p>
            <a:endParaRPr lang="pl-PL"/>
          </a:p>
          <a:p>
            <a:r>
              <a:rPr lang="pl-PL" sz="1400">
                <a:latin typeface="Consolas" panose="020B0609020204030204" pitchFamily="49" charset="0"/>
                <a:cs typeface="Consolas" panose="020B0609020204030204" pitchFamily="49" charset="0"/>
              </a:rPr>
              <a:t>"The [MASK] ran across the field" → "dog"</a:t>
            </a:r>
          </a:p>
        </p:txBody>
      </p:sp>
    </p:spTree>
    <p:extLst>
      <p:ext uri="{BB962C8B-B14F-4D97-AF65-F5344CB8AC3E}">
        <p14:creationId xmlns:p14="http://schemas.microsoft.com/office/powerpoint/2010/main" val="101934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3B540-5365-ED43-87FC-52CF22F1D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DC3C3EB6-1E2D-4126-5FD6-ACE92550B221}"/>
              </a:ext>
            </a:extLst>
          </p:cNvPr>
          <p:cNvSpPr txBox="1"/>
          <p:nvPr/>
        </p:nvSpPr>
        <p:spPr>
          <a:xfrm>
            <a:off x="327052" y="1371421"/>
            <a:ext cx="3257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Contextual embeddings: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Next Sentence Prediction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8AEF46F-EC39-4042-C8D4-11AA83FDC1F1}"/>
              </a:ext>
            </a:extLst>
          </p:cNvPr>
          <p:cNvSpPr/>
          <p:nvPr/>
        </p:nvSpPr>
        <p:spPr>
          <a:xfrm>
            <a:off x="574764" y="2795453"/>
            <a:ext cx="3164251" cy="137595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Embedding of a word that changes depending on its surrounding context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070DDCF-E8E5-8C76-5180-697AD4BE4C1A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1183684-E0C0-3523-1617-D3A9F016594A}"/>
              </a:ext>
            </a:extLst>
          </p:cNvPr>
          <p:cNvSpPr txBox="1"/>
          <p:nvPr/>
        </p:nvSpPr>
        <p:spPr>
          <a:xfrm>
            <a:off x="4572000" y="979364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Given a sentence, predict whether another sentence is likely to follow it in natural text.</a:t>
            </a:r>
          </a:p>
          <a:p>
            <a:endParaRPr lang="pl-PL"/>
          </a:p>
          <a:p>
            <a:r>
              <a:rPr lang="pl-PL" sz="1200">
                <a:latin typeface="Consolas" panose="020B0609020204030204" pitchFamily="49" charset="0"/>
                <a:cs typeface="Consolas" panose="020B0609020204030204" pitchFamily="49" charset="0"/>
              </a:rPr>
              <a:t>Sentence A: "The restaurant had excellent service." Sentence B: "The food was delicious and came quickly." </a:t>
            </a:r>
          </a:p>
          <a:p>
            <a:r>
              <a:rPr lang="pl-PL" sz="1200">
                <a:latin typeface="Consolas" panose="020B0609020204030204" pitchFamily="49" charset="0"/>
                <a:cs typeface="Consolas" panose="020B0609020204030204" pitchFamily="49" charset="0"/>
              </a:rPr>
              <a:t>Label: IsNext (1)</a:t>
            </a:r>
          </a:p>
          <a:p>
            <a:endParaRPr lang="pl-P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1200">
                <a:latin typeface="Consolas" panose="020B0609020204030204" pitchFamily="49" charset="0"/>
                <a:cs typeface="Consolas" panose="020B0609020204030204" pitchFamily="49" charset="0"/>
              </a:rPr>
              <a:t>Sentence A: "The restaurant had excellent service." </a:t>
            </a:r>
          </a:p>
          <a:p>
            <a:r>
              <a:rPr lang="pl-PL" sz="1200">
                <a:latin typeface="Consolas" panose="020B0609020204030204" pitchFamily="49" charset="0"/>
                <a:cs typeface="Consolas" panose="020B0609020204030204" pitchFamily="49" charset="0"/>
              </a:rPr>
              <a:t>Sentence B: "Pandas are native to central China." </a:t>
            </a:r>
          </a:p>
          <a:p>
            <a:r>
              <a:rPr lang="pl-PL" sz="1200">
                <a:latin typeface="Consolas" panose="020B0609020204030204" pitchFamily="49" charset="0"/>
                <a:cs typeface="Consolas" panose="020B0609020204030204" pitchFamily="49" charset="0"/>
              </a:rPr>
              <a:t>Label: NotNext (0)</a:t>
            </a:r>
          </a:p>
        </p:txBody>
      </p:sp>
    </p:spTree>
    <p:extLst>
      <p:ext uri="{BB962C8B-B14F-4D97-AF65-F5344CB8AC3E}">
        <p14:creationId xmlns:p14="http://schemas.microsoft.com/office/powerpoint/2010/main" val="330904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3E55E-6143-987A-3090-7342A865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C007967A-E96D-CDB5-BBA5-A0B915CB601B}"/>
              </a:ext>
            </a:extLst>
          </p:cNvPr>
          <p:cNvSpPr txBox="1"/>
          <p:nvPr/>
        </p:nvSpPr>
        <p:spPr>
          <a:xfrm>
            <a:off x="327052" y="1371421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Contrastive Learning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CD58230-AB14-577C-902F-04BD6FC749E2}"/>
              </a:ext>
            </a:extLst>
          </p:cNvPr>
          <p:cNvSpPr/>
          <p:nvPr/>
        </p:nvSpPr>
        <p:spPr>
          <a:xfrm>
            <a:off x="574764" y="2795453"/>
            <a:ext cx="3164251" cy="137595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Positive pairs (similar items) are pulled together in embedding space </a:t>
            </a:r>
          </a:p>
          <a:p>
            <a:pPr marL="180000"/>
            <a:endParaRPr lang="pl-PL" sz="1400">
              <a:solidFill>
                <a:schemeClr val="tx1"/>
              </a:solidFill>
            </a:endParaRPr>
          </a:p>
          <a:p>
            <a:pPr marL="180000"/>
            <a:r>
              <a:rPr lang="pl-PL" sz="1400">
                <a:solidFill>
                  <a:schemeClr val="tx1"/>
                </a:solidFill>
              </a:rPr>
              <a:t>Negative pairs (dissimilar items) are pushed apart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36796780-508E-43E4-E271-1087A7116599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2692680F-65E0-38CE-8876-0CFA06BA3FEC}"/>
              </a:ext>
            </a:extLst>
          </p:cNvPr>
          <p:cNvSpPr txBox="1"/>
          <p:nvPr/>
        </p:nvSpPr>
        <p:spPr>
          <a:xfrm>
            <a:off x="4572000" y="979364"/>
            <a:ext cx="4572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For similar items (x, y): </a:t>
            </a:r>
          </a:p>
          <a:p>
            <a:endParaRPr lang="pl-PL"/>
          </a:p>
          <a:p>
            <a:r>
              <a:rPr lang="pl-PL" sz="1400">
                <a:latin typeface="Consolas" panose="020B0609020204030204" pitchFamily="49" charset="0"/>
                <a:cs typeface="Consolas" panose="020B0609020204030204" pitchFamily="49" charset="0"/>
              </a:rPr>
              <a:t>minimize </a:t>
            </a:r>
          </a:p>
          <a:p>
            <a:r>
              <a:rPr lang="pl-PL" sz="1400">
                <a:latin typeface="Consolas" panose="020B0609020204030204" pitchFamily="49" charset="0"/>
                <a:cs typeface="Consolas" panose="020B0609020204030204" pitchFamily="49" charset="0"/>
              </a:rPr>
              <a:t>distance(embedding(x), embedding(y)) </a:t>
            </a:r>
          </a:p>
          <a:p>
            <a:endParaRPr lang="pl-PL"/>
          </a:p>
          <a:p>
            <a:endParaRPr lang="pl-PL"/>
          </a:p>
          <a:p>
            <a:r>
              <a:rPr lang="pl-PL"/>
              <a:t>For dissimilar items (x, z): </a:t>
            </a:r>
          </a:p>
          <a:p>
            <a:endParaRPr lang="pl-PL"/>
          </a:p>
          <a:p>
            <a:r>
              <a:rPr lang="pl-PL" sz="1400">
                <a:latin typeface="Consolas" panose="020B0609020204030204" pitchFamily="49" charset="0"/>
                <a:cs typeface="Consolas" panose="020B0609020204030204" pitchFamily="49" charset="0"/>
              </a:rPr>
              <a:t>maximize </a:t>
            </a:r>
          </a:p>
          <a:p>
            <a:r>
              <a:rPr lang="pl-PL" sz="1400">
                <a:latin typeface="Consolas" panose="020B0609020204030204" pitchFamily="49" charset="0"/>
                <a:cs typeface="Consolas" panose="020B0609020204030204" pitchFamily="49" charset="0"/>
              </a:rPr>
              <a:t>distance(embedding(x), embedding(z))</a:t>
            </a:r>
          </a:p>
        </p:txBody>
      </p:sp>
    </p:spTree>
    <p:extLst>
      <p:ext uri="{BB962C8B-B14F-4D97-AF65-F5344CB8AC3E}">
        <p14:creationId xmlns:p14="http://schemas.microsoft.com/office/powerpoint/2010/main" val="105747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E169-5A23-8985-A46A-A7C47B90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C0900D-F1F2-7038-BF37-A76FE0EFC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Embeddings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C89DF2D-B87C-DB5D-FACA-973EF92FF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6706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FFF9-2319-BC80-4C30-E644E68D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A1CB908-FA62-952E-078E-A4860B465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83385"/>
              </p:ext>
            </p:extLst>
          </p:nvPr>
        </p:nvGraphicFramePr>
        <p:xfrm>
          <a:off x="1555293" y="991667"/>
          <a:ext cx="6604000" cy="27420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2871171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152030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144193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4156992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8267055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525098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880156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84284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Word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Living being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Feline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Human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Gender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Royalty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Verb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b="1" u="none" strike="noStrike">
                          <a:effectLst/>
                        </a:rPr>
                        <a:t>Plural</a:t>
                      </a:r>
                      <a:endParaRPr lang="pl-PL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78247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cat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0.6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0.9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0.1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0.4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-0.7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-0.3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C00000"/>
                          </a:solidFill>
                          <a:effectLst/>
                        </a:rPr>
                        <a:t>-0.2</a:t>
                      </a:r>
                      <a:endParaRPr lang="pl-PL" sz="1200" b="0" i="0" u="none" strike="noStrike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66247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kitten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0.2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-0.6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-0.5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0.1</a:t>
                      </a:r>
                      <a:endParaRPr lang="pl-PL" sz="1200" b="0" i="0" u="none" strike="noStrike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098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dog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0.7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-0.1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0.4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0.3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-0.4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-0.1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-0.3</a:t>
                      </a:r>
                      <a:endParaRPr lang="pl-PL" sz="1200" b="0" i="0" u="none" strike="noStrike">
                        <a:solidFill>
                          <a:schemeClr val="accent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3246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houses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-0.8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-0.4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-0.5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-0.9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37900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man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0.6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-0.2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0.9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-0.1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-0.9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-0.7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5931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woman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0.7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0.3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0.9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-0.7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0.1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-0.5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B050"/>
                          </a:solidFill>
                          <a:effectLst/>
                        </a:rPr>
                        <a:t>-0.4</a:t>
                      </a:r>
                      <a:endParaRPr lang="pl-PL" sz="1200" b="0" i="0" u="none" strike="noStrike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2146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king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0.5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-0.4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0.7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0.9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-0.7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0070C0"/>
                          </a:solidFill>
                          <a:effectLst/>
                        </a:rPr>
                        <a:t>-0.6</a:t>
                      </a:r>
                      <a:endParaRPr lang="pl-PL" sz="1200" b="0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42714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effectLst/>
                        </a:rPr>
                        <a:t>queen</a:t>
                      </a:r>
                      <a:endParaRPr lang="pl-P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-0.1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-0.9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0.8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-0.5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pl-PL" sz="1200" u="none" strike="noStrike">
                          <a:solidFill>
                            <a:srgbClr val="FF40FF"/>
                          </a:solidFill>
                          <a:effectLst/>
                        </a:rPr>
                        <a:t>-0.9</a:t>
                      </a:r>
                      <a:endParaRPr lang="pl-PL" sz="1200" b="0" i="0" u="none" strike="noStrike">
                        <a:solidFill>
                          <a:srgbClr val="FF40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6690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7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01940-E9D1-726E-F86E-6AF609F0B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E099BC3-C69D-3FED-1E70-F30DCF3D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8" y="494453"/>
            <a:ext cx="7057589" cy="5143500"/>
          </a:xfrm>
          <a:prstGeom prst="rect">
            <a:avLst/>
          </a:prstGeom>
          <a:scene3d>
            <a:camera prst="isometricOffAxis1Top">
              <a:rot lat="18000000" lon="18392745" rev="3600000"/>
            </a:camera>
            <a:lightRig rig="threePt" dir="t"/>
          </a:scene3d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10F8D786-4F45-264C-3B63-D6141C9F9DBB}"/>
              </a:ext>
            </a:extLst>
          </p:cNvPr>
          <p:cNvCxnSpPr>
            <a:cxnSpLocks/>
          </p:cNvCxnSpPr>
          <p:nvPr/>
        </p:nvCxnSpPr>
        <p:spPr>
          <a:xfrm>
            <a:off x="4558452" y="1930399"/>
            <a:ext cx="47413" cy="201845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ABA32B51-3D17-686F-3463-E642170AC138}"/>
              </a:ext>
            </a:extLst>
          </p:cNvPr>
          <p:cNvCxnSpPr/>
          <p:nvPr/>
        </p:nvCxnSpPr>
        <p:spPr>
          <a:xfrm flipV="1">
            <a:off x="4605865" y="2506133"/>
            <a:ext cx="839895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D80A4ECC-14B1-FE86-2046-8EA03EA0DAB0}"/>
              </a:ext>
            </a:extLst>
          </p:cNvPr>
          <p:cNvCxnSpPr>
            <a:cxnSpLocks/>
          </p:cNvCxnSpPr>
          <p:nvPr/>
        </p:nvCxnSpPr>
        <p:spPr>
          <a:xfrm flipV="1">
            <a:off x="4605865" y="2658533"/>
            <a:ext cx="992295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925509B7-95AA-A9C2-23F5-4BBB000D7239}"/>
              </a:ext>
            </a:extLst>
          </p:cNvPr>
          <p:cNvCxnSpPr>
            <a:cxnSpLocks/>
          </p:cNvCxnSpPr>
          <p:nvPr/>
        </p:nvCxnSpPr>
        <p:spPr>
          <a:xfrm flipH="1" flipV="1">
            <a:off x="3447627" y="2658533"/>
            <a:ext cx="1124373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B4C8439-028B-E858-B2A3-05E716F0DF9C}"/>
              </a:ext>
            </a:extLst>
          </p:cNvPr>
          <p:cNvSpPr txBox="1"/>
          <p:nvPr/>
        </p:nvSpPr>
        <p:spPr>
          <a:xfrm>
            <a:off x="5217835" y="2060601"/>
            <a:ext cx="498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cat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20245DA-4C46-92DA-1075-A555B109A064}"/>
              </a:ext>
            </a:extLst>
          </p:cNvPr>
          <p:cNvSpPr txBox="1"/>
          <p:nvPr/>
        </p:nvSpPr>
        <p:spPr>
          <a:xfrm>
            <a:off x="5625368" y="2506133"/>
            <a:ext cx="7641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kitten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58BF5CEE-9B7A-E16E-6064-CAF113B2E030}"/>
              </a:ext>
            </a:extLst>
          </p:cNvPr>
          <p:cNvSpPr txBox="1"/>
          <p:nvPr/>
        </p:nvSpPr>
        <p:spPr>
          <a:xfrm>
            <a:off x="2855762" y="2447236"/>
            <a:ext cx="5020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205438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ole tekstowe 17">
            <a:extLst>
              <a:ext uri="{FF2B5EF4-FFF2-40B4-BE49-F238E27FC236}">
                <a16:creationId xmlns:a16="http://schemas.microsoft.com/office/drawing/2014/main" id="{8116AC2A-FDEF-234D-A348-A8C778AC4C81}"/>
              </a:ext>
            </a:extLst>
          </p:cNvPr>
          <p:cNvSpPr txBox="1"/>
          <p:nvPr/>
        </p:nvSpPr>
        <p:spPr>
          <a:xfrm>
            <a:off x="4188305" y="1511961"/>
            <a:ext cx="68689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cat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8E16F4A-0346-FE43-30C1-8A56C32EBF26}"/>
              </a:ext>
            </a:extLst>
          </p:cNvPr>
          <p:cNvSpPr txBox="1"/>
          <p:nvPr/>
        </p:nvSpPr>
        <p:spPr>
          <a:xfrm>
            <a:off x="4188305" y="3264746"/>
            <a:ext cx="105223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kitten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43309C8-4B90-972E-BCA8-05AF0AD20B9F}"/>
              </a:ext>
            </a:extLst>
          </p:cNvPr>
          <p:cNvSpPr txBox="1"/>
          <p:nvPr/>
        </p:nvSpPr>
        <p:spPr>
          <a:xfrm>
            <a:off x="4188305" y="2388353"/>
            <a:ext cx="69130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1326820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2A25A-2A98-92A2-3032-3BBE62C9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98677C75-08FB-D247-A02A-C61D6ACE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21870" y="486196"/>
            <a:ext cx="5956160" cy="4340790"/>
          </a:xfrm>
          <a:prstGeom prst="rect">
            <a:avLst/>
          </a:prstGeom>
        </p:spPr>
      </p:pic>
      <p:grpSp>
        <p:nvGrpSpPr>
          <p:cNvPr id="47" name="Grupa 46">
            <a:extLst>
              <a:ext uri="{FF2B5EF4-FFF2-40B4-BE49-F238E27FC236}">
                <a16:creationId xmlns:a16="http://schemas.microsoft.com/office/drawing/2014/main" id="{5F16C697-9E7F-ACE8-7FD2-5C3E60A69853}"/>
              </a:ext>
            </a:extLst>
          </p:cNvPr>
          <p:cNvGrpSpPr/>
          <p:nvPr/>
        </p:nvGrpSpPr>
        <p:grpSpPr>
          <a:xfrm>
            <a:off x="4309377" y="1163924"/>
            <a:ext cx="737026" cy="1290708"/>
            <a:chOff x="4309377" y="1163924"/>
            <a:chExt cx="737026" cy="1290708"/>
          </a:xfrm>
        </p:grpSpPr>
        <p:cxnSp>
          <p:nvCxnSpPr>
            <p:cNvPr id="2" name="Łącznik prosty ze strzałką 1">
              <a:extLst>
                <a:ext uri="{FF2B5EF4-FFF2-40B4-BE49-F238E27FC236}">
                  <a16:creationId xmlns:a16="http://schemas.microsoft.com/office/drawing/2014/main" id="{20E08C5A-9523-B016-EF6E-3B3634A35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377" y="1163924"/>
              <a:ext cx="737026" cy="1290708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pole tekstowe 6">
                  <a:extLst>
                    <a:ext uri="{FF2B5EF4-FFF2-40B4-BE49-F238E27FC236}">
                      <a16:creationId xmlns:a16="http://schemas.microsoft.com/office/drawing/2014/main" id="{975C96F4-F8F1-7842-FDF1-1203FBBAC39D}"/>
                    </a:ext>
                  </a:extLst>
                </p:cNvPr>
                <p:cNvSpPr txBox="1"/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7" name="pole tekstowe 6">
                  <a:extLst>
                    <a:ext uri="{FF2B5EF4-FFF2-40B4-BE49-F238E27FC236}">
                      <a16:creationId xmlns:a16="http://schemas.microsoft.com/office/drawing/2014/main" id="{975C96F4-F8F1-7842-FDF1-1203FBBAC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16608273-D01D-3399-74EC-909035D8A819}"/>
              </a:ext>
            </a:extLst>
          </p:cNvPr>
          <p:cNvGrpSpPr/>
          <p:nvPr/>
        </p:nvGrpSpPr>
        <p:grpSpPr>
          <a:xfrm>
            <a:off x="5065165" y="495623"/>
            <a:ext cx="1429903" cy="1323858"/>
            <a:chOff x="5065165" y="495623"/>
            <a:chExt cx="1429903" cy="1323858"/>
          </a:xfrm>
        </p:grpSpPr>
        <p:cxnSp>
          <p:nvCxnSpPr>
            <p:cNvPr id="22" name="Łącznik prosty ze strzałką 21">
              <a:extLst>
                <a:ext uri="{FF2B5EF4-FFF2-40B4-BE49-F238E27FC236}">
                  <a16:creationId xmlns:a16="http://schemas.microsoft.com/office/drawing/2014/main" id="{1FA14399-8368-3823-06F4-212274E2A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165" y="495623"/>
              <a:ext cx="1429903" cy="682728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  <a:alpha val="21773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AA5A0498-BDA5-4994-390C-D03AE0CDF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116" y="495623"/>
              <a:ext cx="714952" cy="1323858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  <a:alpha val="21773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63D64B8F-6D48-95E0-5E8B-BF01CE06CA85}"/>
              </a:ext>
            </a:extLst>
          </p:cNvPr>
          <p:cNvGrpSpPr/>
          <p:nvPr/>
        </p:nvGrpSpPr>
        <p:grpSpPr>
          <a:xfrm>
            <a:off x="4290145" y="1810055"/>
            <a:ext cx="1479059" cy="659004"/>
            <a:chOff x="4290145" y="1810055"/>
            <a:chExt cx="1479059" cy="659004"/>
          </a:xfrm>
        </p:grpSpPr>
        <p:cxnSp>
          <p:nvCxnSpPr>
            <p:cNvPr id="4" name="Łącznik prosty ze strzałką 3">
              <a:extLst>
                <a:ext uri="{FF2B5EF4-FFF2-40B4-BE49-F238E27FC236}">
                  <a16:creationId xmlns:a16="http://schemas.microsoft.com/office/drawing/2014/main" id="{27CBEE84-0168-4395-22FB-76A49E412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145" y="1819482"/>
              <a:ext cx="1479059" cy="649577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ole tekstowe 7">
                  <a:extLst>
                    <a:ext uri="{FF2B5EF4-FFF2-40B4-BE49-F238E27FC236}">
                      <a16:creationId xmlns:a16="http://schemas.microsoft.com/office/drawing/2014/main" id="{DD8DA87F-410C-2AC6-131A-473F99E46674}"/>
                    </a:ext>
                  </a:extLst>
                </p:cNvPr>
                <p:cNvSpPr txBox="1"/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8" name="pole tekstowe 7">
                  <a:extLst>
                    <a:ext uri="{FF2B5EF4-FFF2-40B4-BE49-F238E27FC236}">
                      <a16:creationId xmlns:a16="http://schemas.microsoft.com/office/drawing/2014/main" id="{DD8DA87F-410C-2AC6-131A-473F99E46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02D0BFC7-5700-E888-34C7-6003579EC481}"/>
              </a:ext>
            </a:extLst>
          </p:cNvPr>
          <p:cNvSpPr txBox="1"/>
          <p:nvPr/>
        </p:nvSpPr>
        <p:spPr>
          <a:xfrm>
            <a:off x="5611382" y="195960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(2, 1)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C32B88C9-DCC7-6695-58BF-98ECC67912D7}"/>
              </a:ext>
            </a:extLst>
          </p:cNvPr>
          <p:cNvSpPr txBox="1"/>
          <p:nvPr/>
        </p:nvSpPr>
        <p:spPr>
          <a:xfrm>
            <a:off x="4301718" y="785165"/>
            <a:ext cx="70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(1, 2)</a:t>
            </a:r>
          </a:p>
        </p:txBody>
      </p:sp>
      <p:grpSp>
        <p:nvGrpSpPr>
          <p:cNvPr id="46" name="Grupa 45">
            <a:extLst>
              <a:ext uri="{FF2B5EF4-FFF2-40B4-BE49-F238E27FC236}">
                <a16:creationId xmlns:a16="http://schemas.microsoft.com/office/drawing/2014/main" id="{B641E4C8-97D8-54EF-9476-6347C55B4EEC}"/>
              </a:ext>
            </a:extLst>
          </p:cNvPr>
          <p:cNvGrpSpPr/>
          <p:nvPr/>
        </p:nvGrpSpPr>
        <p:grpSpPr>
          <a:xfrm>
            <a:off x="4301718" y="495623"/>
            <a:ext cx="2193350" cy="1973436"/>
            <a:chOff x="4301718" y="495623"/>
            <a:chExt cx="2193350" cy="1973436"/>
          </a:xfrm>
        </p:grpSpPr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20B956D8-BE55-554C-3174-614FD4D7E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1718" y="495623"/>
              <a:ext cx="2193350" cy="1973436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pole tekstowe 30">
                  <a:extLst>
                    <a:ext uri="{FF2B5EF4-FFF2-40B4-BE49-F238E27FC236}">
                      <a16:creationId xmlns:a16="http://schemas.microsoft.com/office/drawing/2014/main" id="{2CECD93B-8C70-4C6C-02CC-3F1F80F5CB0B}"/>
                    </a:ext>
                  </a:extLst>
                </p:cNvPr>
                <p:cNvSpPr txBox="1"/>
                <p:nvPr/>
              </p:nvSpPr>
              <p:spPr>
                <a:xfrm>
                  <a:off x="4983046" y="1284488"/>
                  <a:ext cx="3577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31" name="pole tekstowe 30">
                  <a:extLst>
                    <a:ext uri="{FF2B5EF4-FFF2-40B4-BE49-F238E27FC236}">
                      <a16:creationId xmlns:a16="http://schemas.microsoft.com/office/drawing/2014/main" id="{2CECD93B-8C70-4C6C-02CC-3F1F80F5C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046" y="1284488"/>
                  <a:ext cx="3577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6932462-92B8-775A-FD00-499B135C244E}"/>
              </a:ext>
            </a:extLst>
          </p:cNvPr>
          <p:cNvGrpSpPr/>
          <p:nvPr/>
        </p:nvGrpSpPr>
        <p:grpSpPr>
          <a:xfrm>
            <a:off x="5049035" y="1049198"/>
            <a:ext cx="721654" cy="760080"/>
            <a:chOff x="8015695" y="409549"/>
            <a:chExt cx="721654" cy="760080"/>
          </a:xfrm>
        </p:grpSpPr>
        <p:cxnSp>
          <p:nvCxnSpPr>
            <p:cNvPr id="39" name="Łącznik prosty ze strzałką 38">
              <a:extLst>
                <a:ext uri="{FF2B5EF4-FFF2-40B4-BE49-F238E27FC236}">
                  <a16:creationId xmlns:a16="http://schemas.microsoft.com/office/drawing/2014/main" id="{D9533619-4489-955F-754D-99E4F67101AD}"/>
                </a:ext>
              </a:extLst>
            </p:cNvPr>
            <p:cNvCxnSpPr>
              <a:cxnSpLocks/>
            </p:cNvCxnSpPr>
            <p:nvPr/>
          </p:nvCxnSpPr>
          <p:spPr>
            <a:xfrm>
              <a:off x="8015695" y="556678"/>
              <a:ext cx="721654" cy="61295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pole tekstowe 41">
                  <a:extLst>
                    <a:ext uri="{FF2B5EF4-FFF2-40B4-BE49-F238E27FC236}">
                      <a16:creationId xmlns:a16="http://schemas.microsoft.com/office/drawing/2014/main" id="{8B0B02E2-8270-1479-23B4-8C4A357C9BE6}"/>
                    </a:ext>
                  </a:extLst>
                </p:cNvPr>
                <p:cNvSpPr txBox="1"/>
                <p:nvPr/>
              </p:nvSpPr>
              <p:spPr>
                <a:xfrm>
                  <a:off x="8181597" y="409549"/>
                  <a:ext cx="389850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𝒅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2" name="pole tekstowe 41">
                  <a:extLst>
                    <a:ext uri="{FF2B5EF4-FFF2-40B4-BE49-F238E27FC236}">
                      <a16:creationId xmlns:a16="http://schemas.microsoft.com/office/drawing/2014/main" id="{8B0B02E2-8270-1479-23B4-8C4A357C9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597" y="409549"/>
                  <a:ext cx="389850" cy="3756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420F4F7C-CD27-87B8-9C9C-1FC69B573604}"/>
              </a:ext>
            </a:extLst>
          </p:cNvPr>
          <p:cNvSpPr txBox="1"/>
          <p:nvPr/>
        </p:nvSpPr>
        <p:spPr>
          <a:xfrm>
            <a:off x="6090933" y="110281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(2+1, 1+2)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DB4BEF2C-3497-8F47-9369-E2230C9C929D}"/>
                  </a:ext>
                </a:extLst>
              </p:cNvPr>
              <p:cNvSpPr txBox="1"/>
              <p:nvPr/>
            </p:nvSpPr>
            <p:spPr>
              <a:xfrm>
                <a:off x="4635431" y="2963979"/>
                <a:ext cx="1217000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𝒂</m:t>
                          </m:r>
                        </m:e>
                      </m:acc>
                      <m:r>
                        <a:rPr lang="pl-PL" b="1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𝒃</m:t>
                          </m:r>
                        </m:e>
                      </m:acc>
                      <m:r>
                        <a:rPr lang="pl-PL" b="1" i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pl-PL" b="1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DB4BEF2C-3497-8F47-9369-E2230C9C9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431" y="2963979"/>
                <a:ext cx="1217000" cy="3756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pole tekstowe 37">
                <a:extLst>
                  <a:ext uri="{FF2B5EF4-FFF2-40B4-BE49-F238E27FC236}">
                    <a16:creationId xmlns:a16="http://schemas.microsoft.com/office/drawing/2014/main" id="{5DB81BDD-3D0B-212C-2634-009ED0079E14}"/>
                  </a:ext>
                </a:extLst>
              </p:cNvPr>
              <p:cNvSpPr txBox="1"/>
              <p:nvPr/>
            </p:nvSpPr>
            <p:spPr>
              <a:xfrm>
                <a:off x="4656718" y="3480867"/>
                <a:ext cx="1249060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𝒃</m:t>
                          </m:r>
                        </m:e>
                      </m:acc>
                      <m:r>
                        <a:rPr lang="pl-PL" b="1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𝒂</m:t>
                          </m:r>
                        </m:e>
                      </m:acc>
                      <m:r>
                        <a:rPr lang="pl-PL" b="1" i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𝒅</m:t>
                          </m:r>
                        </m:e>
                      </m:acc>
                    </m:oMath>
                  </m:oMathPara>
                </a14:m>
                <a:endParaRPr lang="pl-PL" b="1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38" name="pole tekstowe 37">
                <a:extLst>
                  <a:ext uri="{FF2B5EF4-FFF2-40B4-BE49-F238E27FC236}">
                    <a16:creationId xmlns:a16="http://schemas.microsoft.com/office/drawing/2014/main" id="{5DB81BDD-3D0B-212C-2634-009ED007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18" y="3480867"/>
                <a:ext cx="1249060" cy="3756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6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5" grpId="0"/>
      <p:bldP spid="36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D6440-F998-7C4E-84D3-751C484E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7CC158EB-650D-C80F-FB47-473F60C9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3617">
            <a:off x="5679292" y="1966828"/>
            <a:ext cx="354969" cy="34708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5B78E27-94A9-1052-93A8-ECBFA0BF2E0F}"/>
              </a:ext>
            </a:extLst>
          </p:cNvPr>
          <p:cNvSpPr txBox="1"/>
          <p:nvPr/>
        </p:nvSpPr>
        <p:spPr>
          <a:xfrm>
            <a:off x="327052" y="1371421"/>
            <a:ext cx="1425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Similarity: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difference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355B224-9EA8-5D91-23A9-000FFD311813}"/>
              </a:ext>
            </a:extLst>
          </p:cNvPr>
          <p:cNvGrpSpPr/>
          <p:nvPr/>
        </p:nvGrpSpPr>
        <p:grpSpPr>
          <a:xfrm>
            <a:off x="5393460" y="1236212"/>
            <a:ext cx="737026" cy="1290708"/>
            <a:chOff x="4309377" y="1163924"/>
            <a:chExt cx="737026" cy="1290708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7B3D6215-19F7-0ADD-4268-56AB80A12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377" y="1163924"/>
              <a:ext cx="737026" cy="1290708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762E874C-5D9C-684B-77CB-B67731CC906C}"/>
                    </a:ext>
                  </a:extLst>
                </p:cNvPr>
                <p:cNvSpPr txBox="1"/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762E874C-5D9C-684B-77CB-B67731CC9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76094A7-93D2-EE6E-164B-ADC738490DB6}"/>
              </a:ext>
            </a:extLst>
          </p:cNvPr>
          <p:cNvGrpSpPr/>
          <p:nvPr/>
        </p:nvGrpSpPr>
        <p:grpSpPr>
          <a:xfrm>
            <a:off x="5374228" y="1882343"/>
            <a:ext cx="1479059" cy="659004"/>
            <a:chOff x="4290145" y="1810055"/>
            <a:chExt cx="1479059" cy="659004"/>
          </a:xfrm>
        </p:grpSpPr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7C1471F5-C150-2E38-11C2-3565ED316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145" y="1819482"/>
              <a:ext cx="1479059" cy="649577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17F1514D-30ED-E750-84A0-90448C82A97C}"/>
                    </a:ext>
                  </a:extLst>
                </p:cNvPr>
                <p:cNvSpPr txBox="1"/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17F1514D-30ED-E750-84A0-90448C82A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2A9DE8E-A446-4D7F-EC2C-F6C2030A53CC}"/>
              </a:ext>
            </a:extLst>
          </p:cNvPr>
          <p:cNvGrpSpPr/>
          <p:nvPr/>
        </p:nvGrpSpPr>
        <p:grpSpPr>
          <a:xfrm>
            <a:off x="6133118" y="1121486"/>
            <a:ext cx="721654" cy="760080"/>
            <a:chOff x="8015695" y="409549"/>
            <a:chExt cx="721654" cy="760080"/>
          </a:xfrm>
        </p:grpSpPr>
        <p:cxnSp>
          <p:nvCxnSpPr>
            <p:cNvPr id="14" name="Łącznik prosty ze strzałką 13">
              <a:extLst>
                <a:ext uri="{FF2B5EF4-FFF2-40B4-BE49-F238E27FC236}">
                  <a16:creationId xmlns:a16="http://schemas.microsoft.com/office/drawing/2014/main" id="{11F8F674-45CF-54FD-D604-1BD10DB2A4D4}"/>
                </a:ext>
              </a:extLst>
            </p:cNvPr>
            <p:cNvCxnSpPr>
              <a:cxnSpLocks/>
            </p:cNvCxnSpPr>
            <p:nvPr/>
          </p:nvCxnSpPr>
          <p:spPr>
            <a:xfrm>
              <a:off x="8015695" y="556678"/>
              <a:ext cx="721654" cy="612951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pole tekstowe 14">
                  <a:extLst>
                    <a:ext uri="{FF2B5EF4-FFF2-40B4-BE49-F238E27FC236}">
                      <a16:creationId xmlns:a16="http://schemas.microsoft.com/office/drawing/2014/main" id="{063BE16E-5FAB-BF22-E6AF-DEBD34C3E00E}"/>
                    </a:ext>
                  </a:extLst>
                </p:cNvPr>
                <p:cNvSpPr txBox="1"/>
                <p:nvPr/>
              </p:nvSpPr>
              <p:spPr>
                <a:xfrm>
                  <a:off x="8181597" y="409549"/>
                  <a:ext cx="389850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𝒅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5" name="pole tekstowe 14">
                  <a:extLst>
                    <a:ext uri="{FF2B5EF4-FFF2-40B4-BE49-F238E27FC236}">
                      <a16:creationId xmlns:a16="http://schemas.microsoft.com/office/drawing/2014/main" id="{063BE16E-5FAB-BF22-E6AF-DEBD34C3E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597" y="409549"/>
                  <a:ext cx="389850" cy="3756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508D11AE-2952-3BBB-BC79-0E423A92DC9E}"/>
                  </a:ext>
                </a:extLst>
              </p:cNvPr>
              <p:cNvSpPr txBox="1"/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𝜃</m:t>
                      </m:r>
                    </m:oMath>
                  </m:oMathPara>
                </a14:m>
                <a:endParaRPr lang="pl-PL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508D11AE-2952-3BBB-BC79-0E423A92D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blipFill>
                <a:blip r:embed="rId6"/>
                <a:stretch>
                  <a:fillRect l="-31250" r="-18750" b="-86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C672D0EC-B2FD-E368-DA7F-2BD932249A2A}"/>
                  </a:ext>
                </a:extLst>
              </p:cNvPr>
              <p:cNvSpPr txBox="1"/>
              <p:nvPr/>
            </p:nvSpPr>
            <p:spPr>
              <a:xfrm>
                <a:off x="5439619" y="3173051"/>
                <a:ext cx="1300356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b="1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𝒅</m:t>
                          </m:r>
                        </m:e>
                      </m:acc>
                      <m:r>
                        <a:rPr lang="pl-PL" b="1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𝒃</m:t>
                          </m:r>
                        </m:e>
                      </m:acc>
                      <m:r>
                        <a:rPr lang="pl-PL" b="1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accPr>
                        <m:e>
                          <m:r>
                            <a:rPr lang="pl-PL" b="1" i="1" dirty="0" err="1" smtClean="0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pl-PL" b="1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C672D0EC-B2FD-E368-DA7F-2BD932249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619" y="3173051"/>
                <a:ext cx="1300356" cy="375616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9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8BC9-8E4A-9B38-524D-EEC0C75E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234757CC-5125-4F83-BAC0-B2D88886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3617">
            <a:off x="5679292" y="1966828"/>
            <a:ext cx="354969" cy="34708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038E91F-26FB-F175-C37D-0EC6B11732DC}"/>
              </a:ext>
            </a:extLst>
          </p:cNvPr>
          <p:cNvSpPr txBox="1"/>
          <p:nvPr/>
        </p:nvSpPr>
        <p:spPr>
          <a:xfrm>
            <a:off x="327052" y="1371421"/>
            <a:ext cx="1596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Similarity: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dot product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F875985-D365-DE1B-2AFF-A31DB08903E1}"/>
              </a:ext>
            </a:extLst>
          </p:cNvPr>
          <p:cNvSpPr/>
          <p:nvPr/>
        </p:nvSpPr>
        <p:spPr>
          <a:xfrm>
            <a:off x="574764" y="2795452"/>
            <a:ext cx="2490651" cy="193680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highest when vectors point in similar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0°),</a:t>
            </a:r>
          </a:p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lowest when they point in opposite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180°)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6BF6DED2-0064-E834-F806-0AB3AE026A61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B5BCB6A7-E67B-9E90-85A9-BC589088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33" y="3080292"/>
            <a:ext cx="3175000" cy="660400"/>
          </a:xfrm>
          <a:prstGeom prst="rect">
            <a:avLst/>
          </a:prstGeom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A0D2B5A3-7962-EE2A-225A-415DA5CF5917}"/>
              </a:ext>
            </a:extLst>
          </p:cNvPr>
          <p:cNvGrpSpPr/>
          <p:nvPr/>
        </p:nvGrpSpPr>
        <p:grpSpPr>
          <a:xfrm>
            <a:off x="5393460" y="1236212"/>
            <a:ext cx="737026" cy="1290708"/>
            <a:chOff x="4309377" y="1163924"/>
            <a:chExt cx="737026" cy="1290708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435FEE0F-A535-DD40-A149-1028FA8FB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377" y="1163924"/>
              <a:ext cx="737026" cy="1290708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86ABDC58-FE52-FCA7-7911-55DCCE0C4B6A}"/>
                    </a:ext>
                  </a:extLst>
                </p:cNvPr>
                <p:cNvSpPr txBox="1"/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86ABDC58-FE52-FCA7-7911-55DCCE0C4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1E7AB98-1745-829B-89B7-A761DB956487}"/>
              </a:ext>
            </a:extLst>
          </p:cNvPr>
          <p:cNvGrpSpPr/>
          <p:nvPr/>
        </p:nvGrpSpPr>
        <p:grpSpPr>
          <a:xfrm>
            <a:off x="5374228" y="1882343"/>
            <a:ext cx="1479059" cy="659004"/>
            <a:chOff x="4290145" y="1810055"/>
            <a:chExt cx="1479059" cy="659004"/>
          </a:xfrm>
        </p:grpSpPr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40718467-2ECE-6709-7810-5803AE5A5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145" y="1819482"/>
              <a:ext cx="1479059" cy="649577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AAAB8930-2D93-1872-2BA8-259BB3B75272}"/>
                    </a:ext>
                  </a:extLst>
                </p:cNvPr>
                <p:cNvSpPr txBox="1"/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AAAB8930-2D93-1872-2BA8-259BB3B75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22DDE1D6-6199-FF6F-70E0-0380A053D6CB}"/>
                  </a:ext>
                </a:extLst>
              </p:cNvPr>
              <p:cNvSpPr txBox="1"/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𝜃</m:t>
                      </m:r>
                    </m:oMath>
                  </m:oMathPara>
                </a14:m>
                <a:endParaRPr lang="pl-PL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22DDE1D6-6199-FF6F-70E0-0380A053D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blipFill>
                <a:blip r:embed="rId6"/>
                <a:stretch>
                  <a:fillRect l="-31250" r="-18750" b="-86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61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7ACB-3FAE-48C0-9854-AC3A13E5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A4376DCC-02D4-3B94-A670-D6D55D632C68}"/>
              </a:ext>
            </a:extLst>
          </p:cNvPr>
          <p:cNvSpPr txBox="1"/>
          <p:nvPr/>
        </p:nvSpPr>
        <p:spPr>
          <a:xfrm>
            <a:off x="327052" y="1371421"/>
            <a:ext cx="1596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Similarity: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dot product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BECE91C-0279-9299-3410-BD3FB91CE105}"/>
              </a:ext>
            </a:extLst>
          </p:cNvPr>
          <p:cNvSpPr/>
          <p:nvPr/>
        </p:nvSpPr>
        <p:spPr>
          <a:xfrm>
            <a:off x="574764" y="2795452"/>
            <a:ext cx="2490651" cy="193680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highest when vectors point in similar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0°),</a:t>
            </a:r>
          </a:p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lowest when they point in opposite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180°)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04273614-78DB-978A-8357-064924DC5909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9D85C05-8E65-4ED9-F0F2-7DDB4579EC4C}"/>
                  </a:ext>
                </a:extLst>
              </p:cNvPr>
              <p:cNvSpPr txBox="1"/>
              <p:nvPr/>
            </p:nvSpPr>
            <p:spPr>
              <a:xfrm>
                <a:off x="4185139" y="805741"/>
                <a:ext cx="44796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a</a:t>
                </a:r>
                <a:r>
                  <a:rPr lang="pl-PL" sz="1200" baseline="-25000" dirty="0"/>
                  <a:t>1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a</a:t>
                </a:r>
                <a:r>
                  <a:rPr lang="pl-PL" sz="1200" baseline="-25000" dirty="0"/>
                  <a:t>2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a</a:t>
                </a:r>
                <a:r>
                  <a:rPr lang="pl-PL" sz="1200" baseline="-25000" dirty="0"/>
                  <a:t>3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a</a:t>
                </a:r>
                <a:r>
                  <a:rPr lang="pl-PL" sz="1200" baseline="-25000" dirty="0"/>
                  <a:t>n</a:t>
                </a:r>
                <a:endParaRPr lang="pl-PL" sz="1200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9D85C05-8E65-4ED9-F0F2-7DDB4579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39" y="805741"/>
                <a:ext cx="447964" cy="1754326"/>
              </a:xfrm>
              <a:prstGeom prst="rect">
                <a:avLst/>
              </a:prstGeom>
              <a:blipFill>
                <a:blip r:embed="rId2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Nawias otwierający 6">
            <a:extLst>
              <a:ext uri="{FF2B5EF4-FFF2-40B4-BE49-F238E27FC236}">
                <a16:creationId xmlns:a16="http://schemas.microsoft.com/office/drawing/2014/main" id="{D5BB14CC-F5CD-EE37-F509-870B6FAFC49E}"/>
              </a:ext>
            </a:extLst>
          </p:cNvPr>
          <p:cNvSpPr/>
          <p:nvPr/>
        </p:nvSpPr>
        <p:spPr>
          <a:xfrm>
            <a:off x="4232031" y="824213"/>
            <a:ext cx="52931" cy="1754326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Nawias otwierający 7">
            <a:extLst>
              <a:ext uri="{FF2B5EF4-FFF2-40B4-BE49-F238E27FC236}">
                <a16:creationId xmlns:a16="http://schemas.microsoft.com/office/drawing/2014/main" id="{4DDE484E-4107-354D-2A67-F203A777D079}"/>
              </a:ext>
            </a:extLst>
          </p:cNvPr>
          <p:cNvSpPr/>
          <p:nvPr/>
        </p:nvSpPr>
        <p:spPr>
          <a:xfrm flipH="1">
            <a:off x="4536830" y="824213"/>
            <a:ext cx="52931" cy="1754326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3D7B0459-CFF9-E719-A9B9-A517133BD279}"/>
                  </a:ext>
                </a:extLst>
              </p:cNvPr>
              <p:cNvSpPr txBox="1"/>
              <p:nvPr/>
            </p:nvSpPr>
            <p:spPr>
              <a:xfrm>
                <a:off x="5114287" y="824213"/>
                <a:ext cx="44796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200" dirty="0"/>
                  <a:t>b</a:t>
                </a:r>
                <a:r>
                  <a:rPr lang="pl-PL" sz="1200" baseline="-25000" dirty="0"/>
                  <a:t>1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b</a:t>
                </a:r>
                <a:r>
                  <a:rPr lang="pl-PL" sz="1200" baseline="-25000" dirty="0"/>
                  <a:t>2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b</a:t>
                </a:r>
                <a:r>
                  <a:rPr lang="pl-PL" sz="1200" baseline="-25000" dirty="0"/>
                  <a:t>3</a:t>
                </a:r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  <a:p>
                <a:pPr algn="ctr"/>
                <a:endParaRPr lang="pl-PL" sz="1200" dirty="0"/>
              </a:p>
              <a:p>
                <a:pPr algn="ctr"/>
                <a:r>
                  <a:rPr lang="pl-PL" sz="1200" dirty="0"/>
                  <a:t>b</a:t>
                </a:r>
                <a:r>
                  <a:rPr lang="pl-PL" sz="1200" baseline="-25000" dirty="0"/>
                  <a:t>n</a:t>
                </a:r>
                <a:endParaRPr lang="pl-PL" sz="12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3D7B0459-CFF9-E719-A9B9-A517133B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87" y="824213"/>
                <a:ext cx="447964" cy="1754326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Nawias otwierający 9">
            <a:extLst>
              <a:ext uri="{FF2B5EF4-FFF2-40B4-BE49-F238E27FC236}">
                <a16:creationId xmlns:a16="http://schemas.microsoft.com/office/drawing/2014/main" id="{DB868E5A-2ABD-4898-880D-4948489ADF34}"/>
              </a:ext>
            </a:extLst>
          </p:cNvPr>
          <p:cNvSpPr/>
          <p:nvPr/>
        </p:nvSpPr>
        <p:spPr>
          <a:xfrm>
            <a:off x="5161179" y="842685"/>
            <a:ext cx="52931" cy="1754326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Nawias otwierający 10">
            <a:extLst>
              <a:ext uri="{FF2B5EF4-FFF2-40B4-BE49-F238E27FC236}">
                <a16:creationId xmlns:a16="http://schemas.microsoft.com/office/drawing/2014/main" id="{DEE87265-4746-B19F-6C8F-0F5EC4C7EE8B}"/>
              </a:ext>
            </a:extLst>
          </p:cNvPr>
          <p:cNvSpPr/>
          <p:nvPr/>
        </p:nvSpPr>
        <p:spPr>
          <a:xfrm flipH="1">
            <a:off x="5465978" y="842685"/>
            <a:ext cx="52931" cy="1754326"/>
          </a:xfrm>
          <a:prstGeom prst="leftBracket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EBDA27B-8385-339A-3B41-5DCFAC24A33D}"/>
              </a:ext>
            </a:extLst>
          </p:cNvPr>
          <p:cNvSpPr txBox="1"/>
          <p:nvPr/>
        </p:nvSpPr>
        <p:spPr>
          <a:xfrm>
            <a:off x="4756314" y="1455174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AD0E2C5-6AAF-D335-429A-9C7DFA6483FD}"/>
              </a:ext>
            </a:extLst>
          </p:cNvPr>
          <p:cNvSpPr txBox="1"/>
          <p:nvPr/>
        </p:nvSpPr>
        <p:spPr>
          <a:xfrm>
            <a:off x="5703063" y="149823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=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B932007-0F31-9643-276F-236E586D2D6B}"/>
              </a:ext>
            </a:extLst>
          </p:cNvPr>
          <p:cNvSpPr txBox="1"/>
          <p:nvPr/>
        </p:nvSpPr>
        <p:spPr>
          <a:xfrm>
            <a:off x="6326592" y="454881"/>
            <a:ext cx="572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dirty="0"/>
              <a:t>a</a:t>
            </a:r>
            <a:r>
              <a:rPr lang="pl-PL" sz="1200" baseline="-25000" dirty="0"/>
              <a:t>1</a:t>
            </a:r>
            <a:r>
              <a:rPr lang="pl-PL" sz="1200" dirty="0"/>
              <a:t>b</a:t>
            </a:r>
            <a:r>
              <a:rPr lang="pl-PL" sz="1200" baseline="-25000" dirty="0"/>
              <a:t>1</a:t>
            </a:r>
            <a:endParaRPr lang="pl-PL" sz="120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81ABB93-4DE8-1B06-7606-86E759E9E557}"/>
              </a:ext>
            </a:extLst>
          </p:cNvPr>
          <p:cNvSpPr txBox="1"/>
          <p:nvPr/>
        </p:nvSpPr>
        <p:spPr>
          <a:xfrm>
            <a:off x="6326592" y="1018245"/>
            <a:ext cx="572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dirty="0"/>
              <a:t>a</a:t>
            </a:r>
            <a:r>
              <a:rPr lang="pl-PL" sz="1200" baseline="-25000" dirty="0"/>
              <a:t>2</a:t>
            </a:r>
            <a:r>
              <a:rPr lang="pl-PL" sz="1200" dirty="0"/>
              <a:t>b</a:t>
            </a:r>
            <a:r>
              <a:rPr lang="pl-PL" sz="1200" baseline="-25000" dirty="0"/>
              <a:t>2</a:t>
            </a:r>
            <a:endParaRPr lang="pl-PL" sz="120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8FCC208-9866-E8DD-82BB-F2D190E2CB67}"/>
              </a:ext>
            </a:extLst>
          </p:cNvPr>
          <p:cNvSpPr txBox="1"/>
          <p:nvPr/>
        </p:nvSpPr>
        <p:spPr>
          <a:xfrm>
            <a:off x="6322142" y="1581609"/>
            <a:ext cx="572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dirty="0"/>
              <a:t>a</a:t>
            </a:r>
            <a:r>
              <a:rPr lang="pl-PL" sz="1200" baseline="-25000" dirty="0"/>
              <a:t>3</a:t>
            </a:r>
            <a:r>
              <a:rPr lang="pl-PL" sz="1200" dirty="0"/>
              <a:t>b</a:t>
            </a:r>
            <a:r>
              <a:rPr lang="pl-PL" sz="1200" baseline="-25000" dirty="0"/>
              <a:t>3</a:t>
            </a:r>
            <a:endParaRPr lang="pl-PL" sz="120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BE089206-5A38-50D1-C682-61EF25B857B8}"/>
              </a:ext>
            </a:extLst>
          </p:cNvPr>
          <p:cNvSpPr txBox="1"/>
          <p:nvPr/>
        </p:nvSpPr>
        <p:spPr>
          <a:xfrm>
            <a:off x="6322142" y="2708340"/>
            <a:ext cx="572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200" dirty="0"/>
              <a:t>a</a:t>
            </a:r>
            <a:r>
              <a:rPr lang="pl-PL" sz="1200" baseline="-25000" dirty="0"/>
              <a:t>n</a:t>
            </a:r>
            <a:r>
              <a:rPr lang="pl-PL" sz="1200" dirty="0"/>
              <a:t>b</a:t>
            </a:r>
            <a:r>
              <a:rPr lang="pl-PL" sz="1200" baseline="-25000" dirty="0"/>
              <a:t>n</a:t>
            </a:r>
            <a:endParaRPr lang="pl-PL" sz="120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26A3CA82-D0B9-2DAC-B659-8C53D5651756}"/>
              </a:ext>
            </a:extLst>
          </p:cNvPr>
          <p:cNvSpPr txBox="1"/>
          <p:nvPr/>
        </p:nvSpPr>
        <p:spPr>
          <a:xfrm>
            <a:off x="6462176" y="7211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  <a:endParaRPr lang="pl-PL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958216BC-7764-7A03-D54A-8DA929633EEB}"/>
              </a:ext>
            </a:extLst>
          </p:cNvPr>
          <p:cNvSpPr txBox="1"/>
          <p:nvPr/>
        </p:nvSpPr>
        <p:spPr>
          <a:xfrm>
            <a:off x="6462176" y="128453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  <a:endParaRPr lang="pl-PL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DDD3D78-0EFA-7601-8D43-9E06F680BC79}"/>
              </a:ext>
            </a:extLst>
          </p:cNvPr>
          <p:cNvSpPr txBox="1"/>
          <p:nvPr/>
        </p:nvSpPr>
        <p:spPr>
          <a:xfrm>
            <a:off x="6471076" y="184790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  <a:endParaRPr lang="pl-PL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9374C726-3E6C-56F5-DCEE-8974BF1A5D3F}"/>
                  </a:ext>
                </a:extLst>
              </p:cNvPr>
              <p:cNvSpPr txBox="1"/>
              <p:nvPr/>
            </p:nvSpPr>
            <p:spPr>
              <a:xfrm>
                <a:off x="6351213" y="2144973"/>
                <a:ext cx="5721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sz="1200" dirty="0"/>
              </a:p>
            </p:txBody>
          </p:sp>
        </mc:Choice>
        <mc:Fallback xmlns="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9374C726-3E6C-56F5-DCEE-8974BF1A5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13" y="2144973"/>
                <a:ext cx="57213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CB6EB00-94F0-30A1-873F-CB3358098F01}"/>
              </a:ext>
            </a:extLst>
          </p:cNvPr>
          <p:cNvSpPr txBox="1"/>
          <p:nvPr/>
        </p:nvSpPr>
        <p:spPr>
          <a:xfrm>
            <a:off x="6471076" y="24112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1400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+</a:t>
            </a:r>
            <a:endParaRPr lang="pl-PL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0BEE457-0AE8-777A-3751-44DB230B8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004" y="3019895"/>
            <a:ext cx="5803411" cy="213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1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0818-7457-90D4-D51B-2E9B70D1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79E7B54A-7A88-6B54-5D1B-B47D8C4A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3617">
            <a:off x="5679292" y="1966828"/>
            <a:ext cx="354969" cy="34708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90BF891-34DC-7783-AFB7-9F350EC4AD84}"/>
              </a:ext>
            </a:extLst>
          </p:cNvPr>
          <p:cNvSpPr txBox="1"/>
          <p:nvPr/>
        </p:nvSpPr>
        <p:spPr>
          <a:xfrm>
            <a:off x="327052" y="1371421"/>
            <a:ext cx="1425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Similarity: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cosine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5F9675C3-B031-BD1E-1A23-463B5D01D737}"/>
              </a:ext>
            </a:extLst>
          </p:cNvPr>
          <p:cNvSpPr/>
          <p:nvPr/>
        </p:nvSpPr>
        <p:spPr>
          <a:xfrm>
            <a:off x="574764" y="2795452"/>
            <a:ext cx="2490651" cy="193680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highest when vectors point in similar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0°),</a:t>
            </a:r>
          </a:p>
          <a:p>
            <a:pPr marL="285750" indent="-285750">
              <a:buFontTx/>
              <a:buChar char="-"/>
            </a:pPr>
            <a:r>
              <a:rPr lang="pl-PL" sz="1400">
                <a:solidFill>
                  <a:schemeClr val="tx1"/>
                </a:solidFill>
              </a:rPr>
              <a:t>lowest when they point in opposite directions </a:t>
            </a:r>
            <a:br>
              <a:rPr lang="pl-PL" sz="1400">
                <a:solidFill>
                  <a:schemeClr val="tx1"/>
                </a:solidFill>
              </a:rPr>
            </a:br>
            <a:r>
              <a:rPr lang="pl-PL" sz="1400">
                <a:solidFill>
                  <a:schemeClr val="tx1"/>
                </a:solidFill>
              </a:rPr>
              <a:t>(</a:t>
            </a:r>
            <a:r>
              <a:rPr lang="el-GR" sz="1400">
                <a:solidFill>
                  <a:schemeClr val="tx1"/>
                </a:solidFill>
              </a:rPr>
              <a:t>θ </a:t>
            </a:r>
            <a:r>
              <a:rPr lang="pl-PL" sz="1400">
                <a:solidFill>
                  <a:schemeClr val="tx1"/>
                </a:solidFill>
              </a:rPr>
              <a:t>approaches 180°)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B0E6352F-D637-2AA0-F89A-9D05B41F7B43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a 6">
            <a:extLst>
              <a:ext uri="{FF2B5EF4-FFF2-40B4-BE49-F238E27FC236}">
                <a16:creationId xmlns:a16="http://schemas.microsoft.com/office/drawing/2014/main" id="{05A68360-31FE-7567-7C0B-9D17C3F7A5B6}"/>
              </a:ext>
            </a:extLst>
          </p:cNvPr>
          <p:cNvGrpSpPr/>
          <p:nvPr/>
        </p:nvGrpSpPr>
        <p:grpSpPr>
          <a:xfrm>
            <a:off x="5393460" y="1236212"/>
            <a:ext cx="737026" cy="1290708"/>
            <a:chOff x="4309377" y="1163924"/>
            <a:chExt cx="737026" cy="1290708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ED59DBC3-9F7E-EFAA-9DE0-AB56D4705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377" y="1163924"/>
              <a:ext cx="737026" cy="1290708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96799C3A-1973-C967-512B-A493497D5666}"/>
                    </a:ext>
                  </a:extLst>
                </p:cNvPr>
                <p:cNvSpPr txBox="1"/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96799C3A-1973-C967-512B-A493497D5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BE6EFB0-10CE-1F4D-48CF-ED39963D8542}"/>
              </a:ext>
            </a:extLst>
          </p:cNvPr>
          <p:cNvGrpSpPr/>
          <p:nvPr/>
        </p:nvGrpSpPr>
        <p:grpSpPr>
          <a:xfrm>
            <a:off x="5374228" y="1882343"/>
            <a:ext cx="1479059" cy="659004"/>
            <a:chOff x="4290145" y="1810055"/>
            <a:chExt cx="1479059" cy="659004"/>
          </a:xfrm>
        </p:grpSpPr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2192199E-FF46-AA79-0288-3F70073CF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145" y="1819482"/>
              <a:ext cx="1479059" cy="649577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F0A508CD-B84B-174A-EC4E-1534B5DA6C83}"/>
                    </a:ext>
                  </a:extLst>
                </p:cNvPr>
                <p:cNvSpPr txBox="1"/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F0A508CD-B84B-174A-EC4E-1534B5DA6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AF2E492-89F7-B6C2-3954-A957B1063475}"/>
                  </a:ext>
                </a:extLst>
              </p:cNvPr>
              <p:cNvSpPr txBox="1"/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𝜃</m:t>
                      </m:r>
                    </m:oMath>
                  </m:oMathPara>
                </a14:m>
                <a:endParaRPr lang="pl-PL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AF2E492-89F7-B6C2-3954-A957B1063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31250" r="-18750" b="-86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B583699D-D1DE-A36C-F59C-1274D6C85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636" y="2907233"/>
            <a:ext cx="267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34C76-9F63-D801-8CAB-89CA7921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F9C8EB18-B730-F894-5F70-82A4E844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3617">
            <a:off x="5679292" y="1966828"/>
            <a:ext cx="354969" cy="34708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09611B4-FB7F-7FF8-ABA9-EB28964C4569}"/>
              </a:ext>
            </a:extLst>
          </p:cNvPr>
          <p:cNvSpPr txBox="1"/>
          <p:nvPr/>
        </p:nvSpPr>
        <p:spPr>
          <a:xfrm>
            <a:off x="327052" y="1371421"/>
            <a:ext cx="3395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Similarity: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L2 normalized dot product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79BD24E-795A-E2CD-DFF4-743346635B71}"/>
              </a:ext>
            </a:extLst>
          </p:cNvPr>
          <p:cNvSpPr/>
          <p:nvPr/>
        </p:nvSpPr>
        <p:spPr>
          <a:xfrm>
            <a:off x="574764" y="2795452"/>
            <a:ext cx="2490651" cy="1936804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l-PL" sz="1400">
                <a:solidFill>
                  <a:schemeClr val="tx1"/>
                </a:solidFill>
              </a:rPr>
              <a:t>Equivalent to cosine similarity for L2 normalized vectors</a:t>
            </a:r>
          </a:p>
          <a:p>
            <a:endParaRPr lang="pl-PL" sz="1400">
              <a:solidFill>
                <a:schemeClr val="tx1"/>
              </a:solidFill>
            </a:endParaRPr>
          </a:p>
          <a:p>
            <a:r>
              <a:rPr lang="pl-PL" sz="1400">
                <a:solidFill>
                  <a:schemeClr val="tx1"/>
                </a:solidFill>
              </a:rPr>
              <a:t>L2 norm: Euclidean norm</a:t>
            </a:r>
          </a:p>
          <a:p>
            <a:endParaRPr lang="pl-PL" sz="1400">
              <a:solidFill>
                <a:schemeClr val="tx1"/>
              </a:solidFill>
            </a:endParaRPr>
          </a:p>
          <a:p>
            <a:r>
              <a:rPr lang="pl-PL" sz="1400">
                <a:solidFill>
                  <a:schemeClr val="tx1"/>
                </a:solidFill>
              </a:rPr>
              <a:t>Range: (-1, 1)</a:t>
            </a: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C8FF1230-0669-C9BA-F6F5-659DDB2E10D6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a 6">
            <a:extLst>
              <a:ext uri="{FF2B5EF4-FFF2-40B4-BE49-F238E27FC236}">
                <a16:creationId xmlns:a16="http://schemas.microsoft.com/office/drawing/2014/main" id="{96B24729-5C04-2BA8-1A1A-A9DC58E710F5}"/>
              </a:ext>
            </a:extLst>
          </p:cNvPr>
          <p:cNvGrpSpPr/>
          <p:nvPr/>
        </p:nvGrpSpPr>
        <p:grpSpPr>
          <a:xfrm>
            <a:off x="5393460" y="1236212"/>
            <a:ext cx="737026" cy="1290708"/>
            <a:chOff x="4309377" y="1163924"/>
            <a:chExt cx="737026" cy="1290708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417D6EEE-08E6-6808-3565-E62132A59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9377" y="1163924"/>
              <a:ext cx="737026" cy="1290708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478F095A-D3B6-2207-556E-AA2346B15473}"/>
                    </a:ext>
                  </a:extLst>
                </p:cNvPr>
                <p:cNvSpPr txBox="1"/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pole tekstowe 8">
                  <a:extLst>
                    <a:ext uri="{FF2B5EF4-FFF2-40B4-BE49-F238E27FC236}">
                      <a16:creationId xmlns:a16="http://schemas.microsoft.com/office/drawing/2014/main" id="{478F095A-D3B6-2207-556E-AA2346B15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657" y="1621470"/>
                  <a:ext cx="380232" cy="3756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3ECEA0B-3B25-6020-2D46-7A81337B169A}"/>
              </a:ext>
            </a:extLst>
          </p:cNvPr>
          <p:cNvGrpSpPr/>
          <p:nvPr/>
        </p:nvGrpSpPr>
        <p:grpSpPr>
          <a:xfrm>
            <a:off x="5374228" y="1882343"/>
            <a:ext cx="1479059" cy="659004"/>
            <a:chOff x="4290145" y="1810055"/>
            <a:chExt cx="1479059" cy="659004"/>
          </a:xfrm>
        </p:grpSpPr>
        <p:cxnSp>
          <p:nvCxnSpPr>
            <p:cNvPr id="11" name="Łącznik prosty ze strzałką 10">
              <a:extLst>
                <a:ext uri="{FF2B5EF4-FFF2-40B4-BE49-F238E27FC236}">
                  <a16:creationId xmlns:a16="http://schemas.microsoft.com/office/drawing/2014/main" id="{D4752455-972F-828A-AF9D-16E13899F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145" y="1819482"/>
              <a:ext cx="1479059" cy="649577"/>
            </a:xfrm>
            <a:prstGeom prst="straightConnector1">
              <a:avLst/>
            </a:prstGeom>
            <a:ln w="317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11AB6660-3943-8349-A0C3-F6AC10872510}"/>
                    </a:ext>
                  </a:extLst>
                </p:cNvPr>
                <p:cNvSpPr txBox="1"/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pl-PL" b="1" i="1" dirty="0" err="1" smtClean="0">
                                <a:latin typeface="Cambria Math" panose="02040503050406030204" pitchFamily="18" charset="0"/>
                                <a:ea typeface="Helvetica Neue Condensed" panose="02000503000000020004" pitchFamily="2" charset="0"/>
                                <a:cs typeface="Helvetica Neue Condensed" panose="02000503000000020004" pitchFamily="2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endParaRPr lang="pl-PL" b="1" dirty="0" err="1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11AB6660-3943-8349-A0C3-F6AC10872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995" y="1810055"/>
                  <a:ext cx="3834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4516744-B52C-9B06-80B3-5ED68D1EA358}"/>
                  </a:ext>
                </a:extLst>
              </p:cNvPr>
              <p:cNvSpPr txBox="1"/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Condensed" panose="02000503000000020004" pitchFamily="2" charset="0"/>
                        </a:rPr>
                        <m:t>𝜃</m:t>
                      </m:r>
                    </m:oMath>
                  </m:oMathPara>
                </a14:m>
                <a:endParaRPr lang="pl-PL" dirty="0" err="1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4516744-B52C-9B06-80B3-5ED68D1EA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41" y="2113175"/>
                <a:ext cx="192681" cy="276999"/>
              </a:xfrm>
              <a:prstGeom prst="rect">
                <a:avLst/>
              </a:prstGeom>
              <a:blipFill>
                <a:blip r:embed="rId5"/>
                <a:stretch>
                  <a:fillRect l="-31250" r="-18750" b="-86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F470D685-E179-6D9C-2588-00EF7D961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837" y="3653089"/>
            <a:ext cx="1079500" cy="137160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EC917A5-38E9-615A-432C-27EBAD1E5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594" y="2897726"/>
            <a:ext cx="4318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EDC-434F-A8FD-053C-ADA4FB7F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A2D817BB-1423-E810-9EC1-12DD4795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8" y="486028"/>
            <a:ext cx="7057589" cy="5143500"/>
          </a:xfrm>
          <a:prstGeom prst="rect">
            <a:avLst/>
          </a:prstGeom>
          <a:scene3d>
            <a:camera prst="isometricOffAxis1Top">
              <a:rot lat="18000000" lon="18392745" rev="3600000"/>
            </a:camera>
            <a:lightRig rig="threePt" dir="t"/>
          </a:scene3d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6F847180-7A4F-649E-CE41-55615E922D2E}"/>
              </a:ext>
            </a:extLst>
          </p:cNvPr>
          <p:cNvCxnSpPr>
            <a:cxnSpLocks/>
          </p:cNvCxnSpPr>
          <p:nvPr/>
        </p:nvCxnSpPr>
        <p:spPr>
          <a:xfrm>
            <a:off x="4558452" y="1930399"/>
            <a:ext cx="47413" cy="201845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4D182C9-5BAD-7F48-42DF-8BD74D19FA90}"/>
              </a:ext>
            </a:extLst>
          </p:cNvPr>
          <p:cNvGrpSpPr/>
          <p:nvPr/>
        </p:nvGrpSpPr>
        <p:grpSpPr>
          <a:xfrm>
            <a:off x="4605865" y="2060601"/>
            <a:ext cx="1521193" cy="933212"/>
            <a:chOff x="4605865" y="2060601"/>
            <a:chExt cx="1521193" cy="933212"/>
          </a:xfrm>
        </p:grpSpPr>
        <p:cxnSp>
          <p:nvCxnSpPr>
            <p:cNvPr id="9" name="Łącznik prosty ze strzałką 8">
              <a:extLst>
                <a:ext uri="{FF2B5EF4-FFF2-40B4-BE49-F238E27FC236}">
                  <a16:creationId xmlns:a16="http://schemas.microsoft.com/office/drawing/2014/main" id="{26A7601B-8A09-9EDF-4E09-BBAC1D38AF8C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605865" y="2429933"/>
              <a:ext cx="1066582" cy="5638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B9E2A337-F816-4B8D-DC53-91983A9C553C}"/>
                </a:ext>
              </a:extLst>
            </p:cNvPr>
            <p:cNvSpPr txBox="1"/>
            <p:nvPr/>
          </p:nvSpPr>
          <p:spPr>
            <a:xfrm>
              <a:off x="5217835" y="2060601"/>
              <a:ext cx="9092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E(man)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606C188-C9C0-F2E2-069D-D4B324F5633F}"/>
              </a:ext>
            </a:extLst>
          </p:cNvPr>
          <p:cNvGrpSpPr/>
          <p:nvPr/>
        </p:nvGrpSpPr>
        <p:grpSpPr>
          <a:xfrm>
            <a:off x="4572000" y="2528902"/>
            <a:ext cx="2337994" cy="464911"/>
            <a:chOff x="4572000" y="2528902"/>
            <a:chExt cx="2337994" cy="464911"/>
          </a:xfrm>
        </p:grpSpPr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37361AA7-FC4B-F235-6CBC-80E389AA746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572000" y="2713568"/>
              <a:ext cx="1147860" cy="2802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15348AE3-6E90-A601-E072-07576294974C}"/>
                </a:ext>
              </a:extLst>
            </p:cNvPr>
            <p:cNvSpPr txBox="1"/>
            <p:nvPr/>
          </p:nvSpPr>
          <p:spPr>
            <a:xfrm>
              <a:off x="5719860" y="2528902"/>
              <a:ext cx="119013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E(woman)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BDEE6234-CA07-2AA9-7A6F-629776A11AA2}"/>
              </a:ext>
            </a:extLst>
          </p:cNvPr>
          <p:cNvGrpSpPr/>
          <p:nvPr/>
        </p:nvGrpSpPr>
        <p:grpSpPr>
          <a:xfrm>
            <a:off x="2946654" y="1875935"/>
            <a:ext cx="1643806" cy="1117878"/>
            <a:chOff x="2946654" y="1875935"/>
            <a:chExt cx="1643806" cy="1117878"/>
          </a:xfrm>
        </p:grpSpPr>
        <p:cxnSp>
          <p:nvCxnSpPr>
            <p:cNvPr id="2" name="Łącznik prosty ze strzałką 1">
              <a:extLst>
                <a:ext uri="{FF2B5EF4-FFF2-40B4-BE49-F238E27FC236}">
                  <a16:creationId xmlns:a16="http://schemas.microsoft.com/office/drawing/2014/main" id="{66978335-1FEE-71E9-4EB5-7690E686FE6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3390045" y="2245267"/>
              <a:ext cx="1200415" cy="748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88FD4119-9253-0AF3-67BB-387CA9CF49FC}"/>
                </a:ext>
              </a:extLst>
            </p:cNvPr>
            <p:cNvSpPr txBox="1"/>
            <p:nvPr/>
          </p:nvSpPr>
          <p:spPr>
            <a:xfrm>
              <a:off x="2946654" y="1875935"/>
              <a:ext cx="88678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E(king)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D12C90A-9CB5-C279-97EA-AD32D5FE1E87}"/>
              </a:ext>
            </a:extLst>
          </p:cNvPr>
          <p:cNvGrpSpPr/>
          <p:nvPr/>
        </p:nvGrpSpPr>
        <p:grpSpPr>
          <a:xfrm>
            <a:off x="2293911" y="2375469"/>
            <a:ext cx="2302787" cy="618344"/>
            <a:chOff x="2293911" y="2375469"/>
            <a:chExt cx="2302787" cy="618344"/>
          </a:xfrm>
        </p:grpSpPr>
        <p:cxnSp>
          <p:nvCxnSpPr>
            <p:cNvPr id="4" name="Łącznik prosty ze strzałką 3">
              <a:extLst>
                <a:ext uri="{FF2B5EF4-FFF2-40B4-BE49-F238E27FC236}">
                  <a16:creationId xmlns:a16="http://schemas.microsoft.com/office/drawing/2014/main" id="{8C4268C7-9842-997A-D0D5-EF7C5EEC5B33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3390045" y="2560135"/>
              <a:ext cx="1206653" cy="43367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BFE97F05-A9FC-426F-363B-835FC0D8FBAC}"/>
                </a:ext>
              </a:extLst>
            </p:cNvPr>
            <p:cNvSpPr txBox="1"/>
            <p:nvPr/>
          </p:nvSpPr>
          <p:spPr>
            <a:xfrm>
              <a:off x="2293911" y="2375469"/>
              <a:ext cx="109613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E(queen)</a:t>
              </a:r>
            </a:p>
          </p:txBody>
        </p:sp>
      </p:grp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B6C3892F-540F-2A2A-19EC-AD7BDD1360BD}"/>
              </a:ext>
            </a:extLst>
          </p:cNvPr>
          <p:cNvCxnSpPr>
            <a:cxnSpLocks/>
          </p:cNvCxnSpPr>
          <p:nvPr/>
        </p:nvCxnSpPr>
        <p:spPr>
          <a:xfrm>
            <a:off x="3444457" y="2303721"/>
            <a:ext cx="0" cy="2680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0A95C9A1-439F-5ACB-A7C2-02A9F56BF03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672447" y="2429933"/>
            <a:ext cx="0" cy="3148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89F36C05-C62D-083A-4E28-FBB15ED07F51}"/>
                  </a:ext>
                </a:extLst>
              </p:cNvPr>
              <p:cNvSpPr txBox="1"/>
              <p:nvPr/>
            </p:nvSpPr>
            <p:spPr>
              <a:xfrm>
                <a:off x="2142241" y="491848"/>
                <a:ext cx="5076261" cy="400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queen</m:t>
                          </m:r>
                        </m:e>
                      </m:d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king</m:t>
                          </m:r>
                        </m:e>
                      </m:d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woman</m:t>
                          </m:r>
                        </m:e>
                      </m:d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man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pl-PL" sz="200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89F36C05-C62D-083A-4E28-FBB15ED0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41" y="491848"/>
                <a:ext cx="5076261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74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07D3-7579-EF52-AE50-49A0E823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AE42969-A11C-A447-1868-324E25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8" y="494453"/>
            <a:ext cx="7057589" cy="5143500"/>
          </a:xfrm>
          <a:prstGeom prst="rect">
            <a:avLst/>
          </a:prstGeom>
          <a:scene3d>
            <a:camera prst="isometricOffAxis1Top">
              <a:rot lat="18000000" lon="18392745" rev="3600000"/>
            </a:camera>
            <a:lightRig rig="threePt" dir="t"/>
          </a:scene3d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EC34BB55-B331-71CC-6A8F-FC6F98657F41}"/>
              </a:ext>
            </a:extLst>
          </p:cNvPr>
          <p:cNvCxnSpPr>
            <a:cxnSpLocks/>
          </p:cNvCxnSpPr>
          <p:nvPr/>
        </p:nvCxnSpPr>
        <p:spPr>
          <a:xfrm>
            <a:off x="4558452" y="1930399"/>
            <a:ext cx="47413" cy="201845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DEDF506-2070-18A9-23BD-F2500E3ACDA7}"/>
              </a:ext>
            </a:extLst>
          </p:cNvPr>
          <p:cNvGrpSpPr/>
          <p:nvPr/>
        </p:nvGrpSpPr>
        <p:grpSpPr>
          <a:xfrm>
            <a:off x="4605865" y="2060601"/>
            <a:ext cx="1521193" cy="933212"/>
            <a:chOff x="4605865" y="2060601"/>
            <a:chExt cx="1521193" cy="933212"/>
          </a:xfrm>
        </p:grpSpPr>
        <p:cxnSp>
          <p:nvCxnSpPr>
            <p:cNvPr id="9" name="Łącznik prosty ze strzałką 8">
              <a:extLst>
                <a:ext uri="{FF2B5EF4-FFF2-40B4-BE49-F238E27FC236}">
                  <a16:creationId xmlns:a16="http://schemas.microsoft.com/office/drawing/2014/main" id="{C758C803-7CDE-F3C7-208A-C393DBCBD82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605865" y="2429933"/>
              <a:ext cx="1066582" cy="5638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449606D3-BD79-7668-5AB5-62AC11A6D265}"/>
                </a:ext>
              </a:extLst>
            </p:cNvPr>
            <p:cNvSpPr txBox="1"/>
            <p:nvPr/>
          </p:nvSpPr>
          <p:spPr>
            <a:xfrm>
              <a:off x="5217835" y="2060601"/>
              <a:ext cx="9092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E(man)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79773C5-458A-BFC9-8AF8-3ED3292437D3}"/>
              </a:ext>
            </a:extLst>
          </p:cNvPr>
          <p:cNvGrpSpPr/>
          <p:nvPr/>
        </p:nvGrpSpPr>
        <p:grpSpPr>
          <a:xfrm>
            <a:off x="4572000" y="2528902"/>
            <a:ext cx="2337994" cy="464911"/>
            <a:chOff x="4572000" y="2528902"/>
            <a:chExt cx="2337994" cy="464911"/>
          </a:xfrm>
        </p:grpSpPr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5DB039B8-0BF1-B9FA-B8A7-BDE82319A9F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572000" y="2713568"/>
              <a:ext cx="1147860" cy="2802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CE6F9353-DBB3-19D1-A8FF-6A6049C1793A}"/>
                </a:ext>
              </a:extLst>
            </p:cNvPr>
            <p:cNvSpPr txBox="1"/>
            <p:nvPr/>
          </p:nvSpPr>
          <p:spPr>
            <a:xfrm>
              <a:off x="5719860" y="2528902"/>
              <a:ext cx="119013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E(woman)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AA3C303D-B311-F165-D6D4-F99489A80E67}"/>
              </a:ext>
            </a:extLst>
          </p:cNvPr>
          <p:cNvGrpSpPr/>
          <p:nvPr/>
        </p:nvGrpSpPr>
        <p:grpSpPr>
          <a:xfrm>
            <a:off x="2946654" y="1875935"/>
            <a:ext cx="1643806" cy="1117878"/>
            <a:chOff x="2946654" y="1875935"/>
            <a:chExt cx="1643806" cy="1117878"/>
          </a:xfrm>
        </p:grpSpPr>
        <p:cxnSp>
          <p:nvCxnSpPr>
            <p:cNvPr id="2" name="Łącznik prosty ze strzałką 1">
              <a:extLst>
                <a:ext uri="{FF2B5EF4-FFF2-40B4-BE49-F238E27FC236}">
                  <a16:creationId xmlns:a16="http://schemas.microsoft.com/office/drawing/2014/main" id="{B0A9BB53-D9CC-F048-B805-C8D9B4854CE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3390045" y="2245267"/>
              <a:ext cx="1200415" cy="748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2F000E4C-6957-350F-E7FD-5F9A17A7CE75}"/>
                </a:ext>
              </a:extLst>
            </p:cNvPr>
            <p:cNvSpPr txBox="1"/>
            <p:nvPr/>
          </p:nvSpPr>
          <p:spPr>
            <a:xfrm>
              <a:off x="2946654" y="1875935"/>
              <a:ext cx="88678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E(king)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609FDEF-B1E1-D9FD-F39A-C1CFE0F97FB0}"/>
              </a:ext>
            </a:extLst>
          </p:cNvPr>
          <p:cNvGrpSpPr/>
          <p:nvPr/>
        </p:nvGrpSpPr>
        <p:grpSpPr>
          <a:xfrm>
            <a:off x="2293911" y="2375469"/>
            <a:ext cx="2302787" cy="618344"/>
            <a:chOff x="2293911" y="2375469"/>
            <a:chExt cx="2302787" cy="618344"/>
          </a:xfrm>
        </p:grpSpPr>
        <p:cxnSp>
          <p:nvCxnSpPr>
            <p:cNvPr id="4" name="Łącznik prosty ze strzałką 3">
              <a:extLst>
                <a:ext uri="{FF2B5EF4-FFF2-40B4-BE49-F238E27FC236}">
                  <a16:creationId xmlns:a16="http://schemas.microsoft.com/office/drawing/2014/main" id="{9C1F7AF6-B320-ECC0-21C1-7C2A9CF8FA2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3390045" y="2560135"/>
              <a:ext cx="1206653" cy="43367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5989B8BF-084C-D5D1-BD8A-DAD3B284CFFD}"/>
                </a:ext>
              </a:extLst>
            </p:cNvPr>
            <p:cNvSpPr txBox="1"/>
            <p:nvPr/>
          </p:nvSpPr>
          <p:spPr>
            <a:xfrm>
              <a:off x="2293911" y="2375469"/>
              <a:ext cx="109613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E(queen)</a:t>
              </a:r>
            </a:p>
          </p:txBody>
        </p:sp>
      </p:grp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9534DBBD-A81C-E6B4-61EA-7AB2694092E1}"/>
              </a:ext>
            </a:extLst>
          </p:cNvPr>
          <p:cNvCxnSpPr>
            <a:cxnSpLocks/>
          </p:cNvCxnSpPr>
          <p:nvPr/>
        </p:nvCxnSpPr>
        <p:spPr>
          <a:xfrm>
            <a:off x="3444457" y="2303721"/>
            <a:ext cx="0" cy="2680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4ACED7EA-50B1-3980-A373-3D89232A516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672447" y="2429933"/>
            <a:ext cx="0" cy="3148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8DC6AFF2-D7A7-77FF-86CC-AD56828F0F43}"/>
                  </a:ext>
                </a:extLst>
              </p:cNvPr>
              <p:cNvSpPr txBox="1"/>
              <p:nvPr/>
            </p:nvSpPr>
            <p:spPr>
              <a:xfrm>
                <a:off x="2142241" y="491848"/>
                <a:ext cx="5268622" cy="400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queen</m:t>
                          </m:r>
                        </m:e>
                      </m:d>
                      <m:r>
                        <a:rPr lang="pl-PL" sz="200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pl-PL" sz="200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king</m:t>
                          </m:r>
                        </m:e>
                      </m:d>
                      <m: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woman</m:t>
                          </m:r>
                        </m:e>
                      </m:d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man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pl-PL" sz="200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8DC6AFF2-D7A7-77FF-86CC-AD56828F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41" y="491848"/>
                <a:ext cx="5268622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87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10CC-B0C4-21E4-C7D4-22BEAC95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0D462C2-67E4-C230-3D0B-425F28D1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8" y="494453"/>
            <a:ext cx="7057589" cy="5143500"/>
          </a:xfrm>
          <a:prstGeom prst="rect">
            <a:avLst/>
          </a:prstGeom>
          <a:scene3d>
            <a:camera prst="isometricOffAxis1Top">
              <a:rot lat="18000000" lon="18392745" rev="3600000"/>
            </a:camera>
            <a:lightRig rig="threePt" dir="t"/>
          </a:scene3d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C18EA33-33B9-00D1-698C-8E4FACB34ECA}"/>
              </a:ext>
            </a:extLst>
          </p:cNvPr>
          <p:cNvCxnSpPr>
            <a:cxnSpLocks/>
          </p:cNvCxnSpPr>
          <p:nvPr/>
        </p:nvCxnSpPr>
        <p:spPr>
          <a:xfrm>
            <a:off x="4558452" y="1930399"/>
            <a:ext cx="47413" cy="201845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011EB57-73D6-B17C-E59E-9E9383B105F2}"/>
              </a:ext>
            </a:extLst>
          </p:cNvPr>
          <p:cNvGrpSpPr/>
          <p:nvPr/>
        </p:nvGrpSpPr>
        <p:grpSpPr>
          <a:xfrm>
            <a:off x="4605865" y="2060601"/>
            <a:ext cx="1614167" cy="933212"/>
            <a:chOff x="4605865" y="2060601"/>
            <a:chExt cx="1614167" cy="933212"/>
          </a:xfrm>
        </p:grpSpPr>
        <p:cxnSp>
          <p:nvCxnSpPr>
            <p:cNvPr id="9" name="Łącznik prosty ze strzałką 8">
              <a:extLst>
                <a:ext uri="{FF2B5EF4-FFF2-40B4-BE49-F238E27FC236}">
                  <a16:creationId xmlns:a16="http://schemas.microsoft.com/office/drawing/2014/main" id="{0BA42487-B73F-2C77-C7FD-52CE727B41D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4605865" y="2429933"/>
              <a:ext cx="1113069" cy="5638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8F139BF5-3AB2-3216-CDBF-46B755D4F148}"/>
                </a:ext>
              </a:extLst>
            </p:cNvPr>
            <p:cNvSpPr txBox="1"/>
            <p:nvPr/>
          </p:nvSpPr>
          <p:spPr>
            <a:xfrm>
              <a:off x="5217835" y="2060601"/>
              <a:ext cx="100219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E(sushi)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F0155E5-8687-8B42-6B01-DFDD8BA84DDC}"/>
              </a:ext>
            </a:extLst>
          </p:cNvPr>
          <p:cNvGrpSpPr/>
          <p:nvPr/>
        </p:nvGrpSpPr>
        <p:grpSpPr>
          <a:xfrm>
            <a:off x="4572000" y="2528902"/>
            <a:ext cx="2576200" cy="464911"/>
            <a:chOff x="4572000" y="2528902"/>
            <a:chExt cx="2576200" cy="464911"/>
          </a:xfrm>
        </p:grpSpPr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2F9B6A0D-15C9-03F1-42F4-2E66A5FFD3B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4572000" y="2713568"/>
              <a:ext cx="1147860" cy="2802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68A26F67-3E22-6D3B-1E40-382F11F6C8EC}"/>
                </a:ext>
              </a:extLst>
            </p:cNvPr>
            <p:cNvSpPr txBox="1"/>
            <p:nvPr/>
          </p:nvSpPr>
          <p:spPr>
            <a:xfrm>
              <a:off x="5719860" y="2528902"/>
              <a:ext cx="142834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E(bratwurst)</a:t>
              </a:r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00453A5-433E-9A75-0196-10E457DDF450}"/>
              </a:ext>
            </a:extLst>
          </p:cNvPr>
          <p:cNvGrpSpPr/>
          <p:nvPr/>
        </p:nvGrpSpPr>
        <p:grpSpPr>
          <a:xfrm>
            <a:off x="2898206" y="1878796"/>
            <a:ext cx="1643806" cy="1117878"/>
            <a:chOff x="2946654" y="1875935"/>
            <a:chExt cx="1643806" cy="1117878"/>
          </a:xfrm>
        </p:grpSpPr>
        <p:cxnSp>
          <p:nvCxnSpPr>
            <p:cNvPr id="2" name="Łącznik prosty ze strzałką 1">
              <a:extLst>
                <a:ext uri="{FF2B5EF4-FFF2-40B4-BE49-F238E27FC236}">
                  <a16:creationId xmlns:a16="http://schemas.microsoft.com/office/drawing/2014/main" id="{780F2D63-0245-CE32-344E-5842AC95849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3478210" y="2245267"/>
              <a:ext cx="1112250" cy="748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D1986BC2-CC9E-FF60-2BBD-D77790A55D8E}"/>
                </a:ext>
              </a:extLst>
            </p:cNvPr>
            <p:cNvSpPr txBox="1"/>
            <p:nvPr/>
          </p:nvSpPr>
          <p:spPr>
            <a:xfrm>
              <a:off x="2946654" y="1875935"/>
              <a:ext cx="106311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E(Japan)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C6011BC-00C4-FF2C-BCED-BB1C266B1FDC}"/>
              </a:ext>
            </a:extLst>
          </p:cNvPr>
          <p:cNvGrpSpPr/>
          <p:nvPr/>
        </p:nvGrpSpPr>
        <p:grpSpPr>
          <a:xfrm>
            <a:off x="2049455" y="2381006"/>
            <a:ext cx="2539970" cy="629996"/>
            <a:chOff x="2293911" y="2375469"/>
            <a:chExt cx="2539970" cy="629996"/>
          </a:xfrm>
        </p:grpSpPr>
        <p:cxnSp>
          <p:nvCxnSpPr>
            <p:cNvPr id="4" name="Łącznik prosty ze strzałką 3">
              <a:extLst>
                <a:ext uri="{FF2B5EF4-FFF2-40B4-BE49-F238E27FC236}">
                  <a16:creationId xmlns:a16="http://schemas.microsoft.com/office/drawing/2014/main" id="{798CB733-CC94-4320-000B-5FFCF39E8E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8580" y="2571858"/>
              <a:ext cx="1175301" cy="43360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5ABFE37E-89A6-0197-E7F5-966AFE1C368F}"/>
                </a:ext>
              </a:extLst>
            </p:cNvPr>
            <p:cNvSpPr txBox="1"/>
            <p:nvPr/>
          </p:nvSpPr>
          <p:spPr>
            <a:xfrm>
              <a:off x="2293911" y="2375469"/>
              <a:ext cx="136466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l"/>
              <a:r>
                <a:rPr lang="pl-PL" b="1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E(Germany)</a:t>
              </a:r>
            </a:p>
          </p:txBody>
        </p:sp>
      </p:grp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6043922-B13B-5483-8B67-0694BE110191}"/>
              </a:ext>
            </a:extLst>
          </p:cNvPr>
          <p:cNvCxnSpPr>
            <a:cxnSpLocks/>
          </p:cNvCxnSpPr>
          <p:nvPr/>
        </p:nvCxnSpPr>
        <p:spPr>
          <a:xfrm>
            <a:off x="3444457" y="2303721"/>
            <a:ext cx="0" cy="2680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F6ABB910-79CE-D24B-A169-AA4EB006573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672447" y="2429933"/>
            <a:ext cx="46487" cy="3148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71E3CE02-5DDF-4323-0A37-C3760743A736}"/>
                  </a:ext>
                </a:extLst>
              </p:cNvPr>
              <p:cNvSpPr txBox="1"/>
              <p:nvPr/>
            </p:nvSpPr>
            <p:spPr>
              <a:xfrm>
                <a:off x="2142241" y="491848"/>
                <a:ext cx="6179833" cy="400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𝑏𝑟𝑎𝑡𝑤𝑢𝑟𝑠𝑡</m:t>
                          </m:r>
                        </m:e>
                      </m:d>
                      <m:r>
                        <a:rPr lang="pl-PL" sz="200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pl-PL" sz="200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𝑠𝑢𝑠h𝑖</m:t>
                          </m:r>
                        </m:e>
                      </m:d>
                      <m: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d>
                        <m:dPr>
                          <m:ctrlPr>
                            <a:rPr lang="pl-PL" sz="200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</m:ctrlPr>
                        </m:dPr>
                        <m:e>
                          <m:r>
                            <a:rPr lang="pl-PL" sz="2000" b="0" i="1" dirty="0" err="1">
                              <a:latin typeface="Cambria Math" panose="02040503050406030204" pitchFamily="18" charset="0"/>
                              <a:ea typeface="Helvetica Neue Condensed" panose="02000503000000020004" pitchFamily="2" charset="0"/>
                              <a:cs typeface="Helvetica Neue Condensed" panose="02000503000000020004" pitchFamily="2" charset="0"/>
                            </a:rPr>
                            <m:t>𝐺𝑒𝑟𝑚𝑎𝑛𝑦</m:t>
                          </m:r>
                        </m:e>
                      </m:d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E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(</m:t>
                      </m:r>
                      <m:r>
                        <a:rPr lang="pl-PL" sz="2000" b="0" i="1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𝐽𝑎𝑝𝑎𝑛</m:t>
                      </m:r>
                      <m:r>
                        <a:rPr lang="pl-PL" sz="2000" b="0" dirty="0" err="1">
                          <a:latin typeface="Cambria Math" panose="02040503050406030204" pitchFamily="18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pl-PL" sz="2000" dirty="0" err="1"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71E3CE02-5DDF-4323-0A37-C3760743A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41" y="491848"/>
                <a:ext cx="6179833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9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0597A-408B-0947-7F4F-1A998434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36750AC4-9DF4-0C4C-D2F5-1524ACA7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8" y="0"/>
            <a:ext cx="71718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ABA9-F8D0-3E3C-597D-4F7AF09B8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A81E458-53B8-1FF7-1875-77E4DEDB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8" y="494453"/>
            <a:ext cx="7057589" cy="5143500"/>
          </a:xfrm>
          <a:prstGeom prst="rect">
            <a:avLst/>
          </a:prstGeom>
          <a:scene3d>
            <a:camera prst="isometricOffAxis1Top">
              <a:rot lat="18000000" lon="18392745" rev="3600000"/>
            </a:camera>
            <a:lightRig rig="threePt" dir="t"/>
          </a:scene3d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B7E03B4-FFB1-C66E-914E-F66C7D1F251D}"/>
              </a:ext>
            </a:extLst>
          </p:cNvPr>
          <p:cNvCxnSpPr>
            <a:cxnSpLocks/>
          </p:cNvCxnSpPr>
          <p:nvPr/>
        </p:nvCxnSpPr>
        <p:spPr>
          <a:xfrm>
            <a:off x="4558452" y="1930399"/>
            <a:ext cx="47413" cy="2018453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B699D22D-5586-8EA7-3DA6-3AD11B881E19}"/>
              </a:ext>
            </a:extLst>
          </p:cNvPr>
          <p:cNvCxnSpPr/>
          <p:nvPr/>
        </p:nvCxnSpPr>
        <p:spPr>
          <a:xfrm flipV="1">
            <a:off x="4605865" y="2506133"/>
            <a:ext cx="839895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4D6771F-A015-2E55-3E31-818A8EA1C952}"/>
              </a:ext>
            </a:extLst>
          </p:cNvPr>
          <p:cNvCxnSpPr>
            <a:cxnSpLocks/>
          </p:cNvCxnSpPr>
          <p:nvPr/>
        </p:nvCxnSpPr>
        <p:spPr>
          <a:xfrm flipV="1">
            <a:off x="4605865" y="2658533"/>
            <a:ext cx="992295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82A0DA4-DEF7-E26B-0F21-FEB8FD7E5476}"/>
              </a:ext>
            </a:extLst>
          </p:cNvPr>
          <p:cNvCxnSpPr>
            <a:cxnSpLocks/>
          </p:cNvCxnSpPr>
          <p:nvPr/>
        </p:nvCxnSpPr>
        <p:spPr>
          <a:xfrm flipH="1" flipV="1">
            <a:off x="3447627" y="2658533"/>
            <a:ext cx="1124373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A899E36-F210-C9E6-5825-86DE37C1345F}"/>
              </a:ext>
            </a:extLst>
          </p:cNvPr>
          <p:cNvSpPr txBox="1"/>
          <p:nvPr/>
        </p:nvSpPr>
        <p:spPr>
          <a:xfrm>
            <a:off x="5217835" y="2060601"/>
            <a:ext cx="498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cat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CE9C86C-C911-D387-69FA-A57AED1FBCE0}"/>
              </a:ext>
            </a:extLst>
          </p:cNvPr>
          <p:cNvSpPr txBox="1"/>
          <p:nvPr/>
        </p:nvSpPr>
        <p:spPr>
          <a:xfrm>
            <a:off x="5625368" y="2506133"/>
            <a:ext cx="7641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kitten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4F19B42-541D-A0EC-4883-6A9D9426F09D}"/>
              </a:ext>
            </a:extLst>
          </p:cNvPr>
          <p:cNvSpPr txBox="1"/>
          <p:nvPr/>
        </p:nvSpPr>
        <p:spPr>
          <a:xfrm>
            <a:off x="2855762" y="2447236"/>
            <a:ext cx="5020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104285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9F9D5-57F0-3D35-B0F2-153885B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7080517-4833-604F-7747-2DB36ADF7B32}"/>
              </a:ext>
            </a:extLst>
          </p:cNvPr>
          <p:cNvSpPr txBox="1"/>
          <p:nvPr/>
        </p:nvSpPr>
        <p:spPr>
          <a:xfrm>
            <a:off x="193887" y="340679"/>
            <a:ext cx="90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GPT-3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638AE18-52D0-0718-D872-333FBB82E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4307"/>
              </p:ext>
            </p:extLst>
          </p:nvPr>
        </p:nvGraphicFramePr>
        <p:xfrm>
          <a:off x="1154100" y="1158150"/>
          <a:ext cx="7701384" cy="26436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5336">
                  <a:extLst>
                    <a:ext uri="{9D8B030D-6E8A-4147-A177-3AD203B41FA5}">
                      <a16:colId xmlns:a16="http://schemas.microsoft.com/office/drawing/2014/main" val="18960764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7636139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587189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7476319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015258597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997073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186737214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75327110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68194725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01574710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381008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2881993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75698714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94729221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5796361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039194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366133243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36607146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462895448"/>
                    </a:ext>
                  </a:extLst>
                </a:gridCol>
              </a:tblGrid>
              <a:tr h="619143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able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about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above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absence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absolute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abstract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academic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accept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...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zoning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zoological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zoomed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zooms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zucchini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zygote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zymurgy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extLst>
                  <a:ext uri="{0D108BD9-81ED-4DB2-BD59-A6C34878D82A}">
                    <a16:rowId xmlns:a16="http://schemas.microsoft.com/office/drawing/2014/main" val="3460456069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680012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095867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165227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8752963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30394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754265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3702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473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extLst>
                  <a:ext uri="{0D108BD9-81ED-4DB2-BD59-A6C34878D82A}">
                    <a16:rowId xmlns:a16="http://schemas.microsoft.com/office/drawing/2014/main" val="2733117278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63366"/>
                  </a:ext>
                </a:extLst>
              </a:tr>
            </a:tbl>
          </a:graphicData>
        </a:graphic>
      </p:graphicFrame>
      <p:sp>
        <p:nvSpPr>
          <p:cNvPr id="10" name="Nawias klamrowy otwierający 9">
            <a:extLst>
              <a:ext uri="{FF2B5EF4-FFF2-40B4-BE49-F238E27FC236}">
                <a16:creationId xmlns:a16="http://schemas.microsoft.com/office/drawing/2014/main" id="{528625FC-ECE7-19B5-EDA4-04A6AED220B5}"/>
              </a:ext>
            </a:extLst>
          </p:cNvPr>
          <p:cNvSpPr/>
          <p:nvPr/>
        </p:nvSpPr>
        <p:spPr>
          <a:xfrm rot="5400000">
            <a:off x="5000352" y="-2804270"/>
            <a:ext cx="248575" cy="7461692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F794ED8-B680-4258-9B61-E3E239A83A61}"/>
              </a:ext>
            </a:extLst>
          </p:cNvPr>
          <p:cNvSpPr txBox="1"/>
          <p:nvPr/>
        </p:nvSpPr>
        <p:spPr>
          <a:xfrm>
            <a:off x="4171582" y="340679"/>
            <a:ext cx="166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50,257 tokens</a:t>
            </a:r>
          </a:p>
        </p:txBody>
      </p:sp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75FEC5FD-4212-C6BA-F4A6-73B9EC8708F0}"/>
              </a:ext>
            </a:extLst>
          </p:cNvPr>
          <p:cNvSpPr/>
          <p:nvPr/>
        </p:nvSpPr>
        <p:spPr>
          <a:xfrm>
            <a:off x="1296143" y="1832097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A6B1813C-0FC5-8C03-AEF8-F7203172D40C}"/>
              </a:ext>
            </a:extLst>
          </p:cNvPr>
          <p:cNvSpPr/>
          <p:nvPr/>
        </p:nvSpPr>
        <p:spPr>
          <a:xfrm flipH="1">
            <a:off x="8839208" y="1832097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D01ED55-1CE5-2703-374C-705C5BC95543}"/>
              </a:ext>
            </a:extLst>
          </p:cNvPr>
          <p:cNvSpPr txBox="1"/>
          <p:nvPr/>
        </p:nvSpPr>
        <p:spPr>
          <a:xfrm>
            <a:off x="2804509" y="4341212"/>
            <a:ext cx="440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</a:t>
            </a:r>
            <a:r>
              <a:rPr lang="pl-PL" sz="3200" b="1" baseline="-25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</a:t>
            </a:r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= Embedding matrix</a:t>
            </a:r>
          </a:p>
        </p:txBody>
      </p:sp>
      <p:sp>
        <p:nvSpPr>
          <p:cNvPr id="3" name="Nawias klamrowy otwierający 2">
            <a:extLst>
              <a:ext uri="{FF2B5EF4-FFF2-40B4-BE49-F238E27FC236}">
                <a16:creationId xmlns:a16="http://schemas.microsoft.com/office/drawing/2014/main" id="{9B519496-51F2-C79B-72C6-92B137D98C0E}"/>
              </a:ext>
            </a:extLst>
          </p:cNvPr>
          <p:cNvSpPr/>
          <p:nvPr/>
        </p:nvSpPr>
        <p:spPr>
          <a:xfrm>
            <a:off x="975944" y="1832097"/>
            <a:ext cx="97654" cy="2033745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99E65FC-DAF4-2A03-7209-5AA6667156C2}"/>
              </a:ext>
            </a:extLst>
          </p:cNvPr>
          <p:cNvSpPr txBox="1"/>
          <p:nvPr/>
        </p:nvSpPr>
        <p:spPr>
          <a:xfrm>
            <a:off x="16411" y="266430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12,288</a:t>
            </a:r>
          </a:p>
        </p:txBody>
      </p:sp>
    </p:spTree>
    <p:extLst>
      <p:ext uri="{BB962C8B-B14F-4D97-AF65-F5344CB8AC3E}">
        <p14:creationId xmlns:p14="http://schemas.microsoft.com/office/powerpoint/2010/main" val="219630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B756D-450D-6E20-D60F-52ADFC04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82DBAD7-51F0-E139-0D7A-BB075C866DCA}"/>
              </a:ext>
            </a:extLst>
          </p:cNvPr>
          <p:cNvSpPr txBox="1"/>
          <p:nvPr/>
        </p:nvSpPr>
        <p:spPr>
          <a:xfrm>
            <a:off x="210320" y="285447"/>
            <a:ext cx="3054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Vocabulary sizes vs </a:t>
            </a:r>
          </a:p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Embedding Dimensions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BD8E7D-0BC7-1C93-51B4-E0F01CC5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71" y="1270504"/>
            <a:ext cx="5969729" cy="376527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484470A-35C1-0DDB-5166-B4302A6F88A3}"/>
              </a:ext>
            </a:extLst>
          </p:cNvPr>
          <p:cNvSpPr txBox="1"/>
          <p:nvPr/>
        </p:nvSpPr>
        <p:spPr>
          <a:xfrm>
            <a:off x="7776318" y="4928056"/>
            <a:ext cx="13676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800" dirty="0" err="1">
                <a:latin typeface="Helvetica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*BPE: Byte Pair Encoding</a:t>
            </a:r>
          </a:p>
        </p:txBody>
      </p:sp>
    </p:spTree>
    <p:extLst>
      <p:ext uri="{BB962C8B-B14F-4D97-AF65-F5344CB8AC3E}">
        <p14:creationId xmlns:p14="http://schemas.microsoft.com/office/powerpoint/2010/main" val="285098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07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Wideo 11" descr="Głowa piesa">
            <a:extLst>
              <a:ext uri="{FF2B5EF4-FFF2-40B4-BE49-F238E27FC236}">
                <a16:creationId xmlns:a16="http://schemas.microsoft.com/office/drawing/2014/main" id="{8BB3A61A-CC65-4560-B830-2CDCBEDBB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88A4582-80B3-814A-0ADC-D5218563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9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8283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044D7DA-44D6-FEA1-3354-FF3F33212B1C}"/>
              </a:ext>
            </a:extLst>
          </p:cNvPr>
          <p:cNvSpPr txBox="1"/>
          <p:nvPr/>
        </p:nvSpPr>
        <p:spPr>
          <a:xfrm>
            <a:off x="327052" y="1371421"/>
            <a:ext cx="2377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Embedding model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has a predefined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vocabulary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C56306E-16DE-A457-650A-2D34B6E03DCA}"/>
              </a:ext>
            </a:extLst>
          </p:cNvPr>
          <p:cNvSpPr/>
          <p:nvPr/>
        </p:nvSpPr>
        <p:spPr>
          <a:xfrm>
            <a:off x="574764" y="2795452"/>
            <a:ext cx="2490651" cy="1384663"/>
          </a:xfrm>
          <a:prstGeom prst="rect">
            <a:avLst/>
          </a:prstGeom>
          <a:solidFill>
            <a:schemeClr val="accent3">
              <a:lumMod val="20000"/>
              <a:lumOff val="80000"/>
              <a:alpha val="498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pl-PL" sz="1400">
                <a:solidFill>
                  <a:schemeClr val="tx1"/>
                </a:solidFill>
              </a:rPr>
              <a:t>… of tokens</a:t>
            </a:r>
            <a:endParaRPr lang="pl-PL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7EB96DB5-2605-6B92-C036-18FDEC720574}"/>
              </a:ext>
            </a:extLst>
          </p:cNvPr>
          <p:cNvCxnSpPr>
            <a:cxnSpLocks/>
          </p:cNvCxnSpPr>
          <p:nvPr/>
        </p:nvCxnSpPr>
        <p:spPr>
          <a:xfrm>
            <a:off x="488908" y="2795452"/>
            <a:ext cx="0" cy="1375954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FC4D647-5B94-4C4A-4069-0EFC8A39EB4A}"/>
              </a:ext>
            </a:extLst>
          </p:cNvPr>
          <p:cNvSpPr txBox="1"/>
          <p:nvPr/>
        </p:nvSpPr>
        <p:spPr>
          <a:xfrm>
            <a:off x="5237361" y="2340916"/>
            <a:ext cx="3197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~50-100 ths of tokens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FCA112E-BE5A-0AD3-64AF-EC3B34C4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6" y="342900"/>
            <a:ext cx="559603" cy="208958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1E72323-A230-1BB7-1878-485387EC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238" y="2505351"/>
            <a:ext cx="57150" cy="1524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E41F1AA-1687-5348-3710-B9D5D0CE3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146" y="2782080"/>
            <a:ext cx="664209" cy="20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0E31A-9A2A-7934-C1B9-52449AF7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C62FE1F6-172D-5934-E3CF-0C6748AA2C4D}"/>
              </a:ext>
            </a:extLst>
          </p:cNvPr>
          <p:cNvSpPr txBox="1"/>
          <p:nvPr/>
        </p:nvSpPr>
        <p:spPr>
          <a:xfrm>
            <a:off x="193887" y="340679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Start with </a:t>
            </a:r>
            <a:b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random numbers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4F3E67F-668C-9021-FC1B-12526D2ED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897480"/>
              </p:ext>
            </p:extLst>
          </p:nvPr>
        </p:nvGraphicFramePr>
        <p:xfrm>
          <a:off x="1154100" y="1785168"/>
          <a:ext cx="7701384" cy="26436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5336">
                  <a:extLst>
                    <a:ext uri="{9D8B030D-6E8A-4147-A177-3AD203B41FA5}">
                      <a16:colId xmlns:a16="http://schemas.microsoft.com/office/drawing/2014/main" val="18960764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7636139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587189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7476319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015258597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997073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186737214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75327110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68194725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01574710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381008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2881993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75698714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94729221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5796361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039194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366133243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36607146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462895448"/>
                    </a:ext>
                  </a:extLst>
                </a:gridCol>
              </a:tblGrid>
              <a:tr h="619143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able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about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above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absence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absolute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abstract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academic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accept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...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zoning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zoological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zoomed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zooms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zucchini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zygote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zymurgy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extLst>
                  <a:ext uri="{0D108BD9-81ED-4DB2-BD59-A6C34878D82A}">
                    <a16:rowId xmlns:a16="http://schemas.microsoft.com/office/drawing/2014/main" val="3460456069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448680012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81095867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681165227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4108752963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2930394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12754265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8843702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49473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extLst>
                  <a:ext uri="{0D108BD9-81ED-4DB2-BD59-A6C34878D82A}">
                    <a16:rowId xmlns:a16="http://schemas.microsoft.com/office/drawing/2014/main" val="2733117278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112563366"/>
                  </a:ext>
                </a:extLst>
              </a:tr>
            </a:tbl>
          </a:graphicData>
        </a:graphic>
      </p:graphicFrame>
      <p:sp>
        <p:nvSpPr>
          <p:cNvPr id="10" name="Nawias klamrowy otwierający 9">
            <a:extLst>
              <a:ext uri="{FF2B5EF4-FFF2-40B4-BE49-F238E27FC236}">
                <a16:creationId xmlns:a16="http://schemas.microsoft.com/office/drawing/2014/main" id="{C327CCBB-768F-1A6E-7FF6-5F6C4AC555BC}"/>
              </a:ext>
            </a:extLst>
          </p:cNvPr>
          <p:cNvSpPr/>
          <p:nvPr/>
        </p:nvSpPr>
        <p:spPr>
          <a:xfrm rot="5400000">
            <a:off x="5000352" y="-2177252"/>
            <a:ext cx="248575" cy="7461692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A85C597-4EE0-5B31-A5D1-4FC41E2439CD}"/>
              </a:ext>
            </a:extLst>
          </p:cNvPr>
          <p:cNvSpPr txBox="1"/>
          <p:nvPr/>
        </p:nvSpPr>
        <p:spPr>
          <a:xfrm>
            <a:off x="3683773" y="754186"/>
            <a:ext cx="26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All words, ~50 ths</a:t>
            </a:r>
          </a:p>
        </p:txBody>
      </p:sp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F436DA94-8A15-5A0A-70BF-7AA5ECE5901B}"/>
              </a:ext>
            </a:extLst>
          </p:cNvPr>
          <p:cNvSpPr/>
          <p:nvPr/>
        </p:nvSpPr>
        <p:spPr>
          <a:xfrm>
            <a:off x="1296143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ABFE96FA-7B6D-B6C4-9B03-A932A681D97E}"/>
              </a:ext>
            </a:extLst>
          </p:cNvPr>
          <p:cNvSpPr/>
          <p:nvPr/>
        </p:nvSpPr>
        <p:spPr>
          <a:xfrm flipH="1">
            <a:off x="8839208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B73D174-4586-C7F9-2410-415E99B0DD14}"/>
              </a:ext>
            </a:extLst>
          </p:cNvPr>
          <p:cNvSpPr txBox="1"/>
          <p:nvPr/>
        </p:nvSpPr>
        <p:spPr>
          <a:xfrm>
            <a:off x="108015" y="3085369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</a:t>
            </a:r>
            <a:r>
              <a:rPr lang="pl-PL" sz="3200" b="1" baseline="-25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</a:t>
            </a:r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3905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B796-CCB8-EBCA-B991-F374B8DF5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EF1CF592-580F-0BA7-F3D3-2D07AF9B92D1}"/>
              </a:ext>
            </a:extLst>
          </p:cNvPr>
          <p:cNvSpPr txBox="1"/>
          <p:nvPr/>
        </p:nvSpPr>
        <p:spPr>
          <a:xfrm>
            <a:off x="193887" y="34067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 and learn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899D79CA-4740-D951-BE1B-7A562BAED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46334"/>
              </p:ext>
            </p:extLst>
          </p:nvPr>
        </p:nvGraphicFramePr>
        <p:xfrm>
          <a:off x="1154100" y="1785168"/>
          <a:ext cx="7701384" cy="26436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5336">
                  <a:extLst>
                    <a:ext uri="{9D8B030D-6E8A-4147-A177-3AD203B41FA5}">
                      <a16:colId xmlns:a16="http://schemas.microsoft.com/office/drawing/2014/main" val="18960764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7636139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587189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7476319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015258597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997073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186737214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75327110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68194725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01574710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381008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2881993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75698714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94729221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5796361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039194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366133243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36607146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462895448"/>
                    </a:ext>
                  </a:extLst>
                </a:gridCol>
              </a:tblGrid>
              <a:tr h="619143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able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about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above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absence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absolute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abstract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academic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accept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...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zoning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zoological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zoomed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zooms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zucchini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zygote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zymurgy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extLst>
                  <a:ext uri="{0D108BD9-81ED-4DB2-BD59-A6C34878D82A}">
                    <a16:rowId xmlns:a16="http://schemas.microsoft.com/office/drawing/2014/main" val="3460456069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680012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095867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165227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8752963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30394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754265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3702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473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extLst>
                  <a:ext uri="{0D108BD9-81ED-4DB2-BD59-A6C34878D82A}">
                    <a16:rowId xmlns:a16="http://schemas.microsoft.com/office/drawing/2014/main" val="2733117278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63366"/>
                  </a:ext>
                </a:extLst>
              </a:tr>
            </a:tbl>
          </a:graphicData>
        </a:graphic>
      </p:graphicFrame>
      <p:sp>
        <p:nvSpPr>
          <p:cNvPr id="10" name="Nawias klamrowy otwierający 9">
            <a:extLst>
              <a:ext uri="{FF2B5EF4-FFF2-40B4-BE49-F238E27FC236}">
                <a16:creationId xmlns:a16="http://schemas.microsoft.com/office/drawing/2014/main" id="{85B6B6A2-B864-5C26-2B9F-7D7AEDB19738}"/>
              </a:ext>
            </a:extLst>
          </p:cNvPr>
          <p:cNvSpPr/>
          <p:nvPr/>
        </p:nvSpPr>
        <p:spPr>
          <a:xfrm rot="5400000">
            <a:off x="5000352" y="-2177252"/>
            <a:ext cx="248575" cy="7461692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E4BB67B-0A57-1AC0-79A9-73B7D82A56A1}"/>
              </a:ext>
            </a:extLst>
          </p:cNvPr>
          <p:cNvSpPr txBox="1"/>
          <p:nvPr/>
        </p:nvSpPr>
        <p:spPr>
          <a:xfrm>
            <a:off x="3683773" y="754186"/>
            <a:ext cx="26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All words, ~50 ths</a:t>
            </a:r>
          </a:p>
        </p:txBody>
      </p:sp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96A93594-BAC0-BF12-B55D-1B89DA631C80}"/>
              </a:ext>
            </a:extLst>
          </p:cNvPr>
          <p:cNvSpPr/>
          <p:nvPr/>
        </p:nvSpPr>
        <p:spPr>
          <a:xfrm>
            <a:off x="1296143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75B25726-8BA2-439B-9E39-018AD63F1594}"/>
              </a:ext>
            </a:extLst>
          </p:cNvPr>
          <p:cNvSpPr/>
          <p:nvPr/>
        </p:nvSpPr>
        <p:spPr>
          <a:xfrm flipH="1">
            <a:off x="8839208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EA075BFF-DEA7-608D-CEC4-80E4B5A2981A}"/>
              </a:ext>
            </a:extLst>
          </p:cNvPr>
          <p:cNvSpPr txBox="1"/>
          <p:nvPr/>
        </p:nvSpPr>
        <p:spPr>
          <a:xfrm>
            <a:off x="108015" y="3085369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</a:t>
            </a:r>
            <a:r>
              <a:rPr lang="pl-PL" sz="3200" b="1" baseline="-25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</a:t>
            </a:r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63158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8E07-6863-FFFE-78AA-51BA8999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65D4F84-62A6-C536-3E45-67C6EAC7FD8F}"/>
              </a:ext>
            </a:extLst>
          </p:cNvPr>
          <p:cNvSpPr txBox="1"/>
          <p:nvPr/>
        </p:nvSpPr>
        <p:spPr>
          <a:xfrm>
            <a:off x="193887" y="34067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 and learn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41CBDEA-9115-38C5-B8B6-BDAB64E1FA20}"/>
              </a:ext>
            </a:extLst>
          </p:cNvPr>
          <p:cNvGraphicFramePr>
            <a:graphicFrameLocks noGrp="1"/>
          </p:cNvGraphicFramePr>
          <p:nvPr/>
        </p:nvGraphicFramePr>
        <p:xfrm>
          <a:off x="1154100" y="1785168"/>
          <a:ext cx="7701384" cy="26436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5336">
                  <a:extLst>
                    <a:ext uri="{9D8B030D-6E8A-4147-A177-3AD203B41FA5}">
                      <a16:colId xmlns:a16="http://schemas.microsoft.com/office/drawing/2014/main" val="18960764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7636139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587189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7476319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015258597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997073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186737214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75327110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68194725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01574710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381008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2881993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75698714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94729221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5796361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039194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366133243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36607146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462895448"/>
                    </a:ext>
                  </a:extLst>
                </a:gridCol>
              </a:tblGrid>
              <a:tr h="619143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able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about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above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absence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absolute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abstract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academic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accept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...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zoning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zoological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zoomed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zooms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zucchini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zygote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zymurgy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extLst>
                  <a:ext uri="{0D108BD9-81ED-4DB2-BD59-A6C34878D82A}">
                    <a16:rowId xmlns:a16="http://schemas.microsoft.com/office/drawing/2014/main" val="3460456069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448680012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81095867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681165227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4108752963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2930394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212754265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8843702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9,4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0,0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349473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…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144000" marB="72000" vert="vert270" anchor="b"/>
                </a:tc>
                <a:extLst>
                  <a:ext uri="{0D108BD9-81ED-4DB2-BD59-A6C34878D82A}">
                    <a16:rowId xmlns:a16="http://schemas.microsoft.com/office/drawing/2014/main" val="2733117278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8,7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2,2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6,8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1,6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9,9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4,3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7,7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4,2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3,5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5,6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u="none" strike="noStrike">
                          <a:effectLst/>
                        </a:rPr>
                        <a:t>7,1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062" marR="7062" marT="7062" marB="0" anchor="b"/>
                </a:tc>
                <a:extLst>
                  <a:ext uri="{0D108BD9-81ED-4DB2-BD59-A6C34878D82A}">
                    <a16:rowId xmlns:a16="http://schemas.microsoft.com/office/drawing/2014/main" val="112563366"/>
                  </a:ext>
                </a:extLst>
              </a:tr>
            </a:tbl>
          </a:graphicData>
        </a:graphic>
      </p:graphicFrame>
      <p:sp>
        <p:nvSpPr>
          <p:cNvPr id="10" name="Nawias klamrowy otwierający 9">
            <a:extLst>
              <a:ext uri="{FF2B5EF4-FFF2-40B4-BE49-F238E27FC236}">
                <a16:creationId xmlns:a16="http://schemas.microsoft.com/office/drawing/2014/main" id="{705E2165-62EF-C419-DD4B-3FDA79D5F846}"/>
              </a:ext>
            </a:extLst>
          </p:cNvPr>
          <p:cNvSpPr/>
          <p:nvPr/>
        </p:nvSpPr>
        <p:spPr>
          <a:xfrm rot="5400000">
            <a:off x="5000352" y="-2177252"/>
            <a:ext cx="248575" cy="7461692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AC6A05F-F389-CC5C-AA09-6EF48BC8A330}"/>
              </a:ext>
            </a:extLst>
          </p:cNvPr>
          <p:cNvSpPr txBox="1"/>
          <p:nvPr/>
        </p:nvSpPr>
        <p:spPr>
          <a:xfrm>
            <a:off x="3683773" y="754186"/>
            <a:ext cx="26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All words, ~50 ths</a:t>
            </a:r>
          </a:p>
        </p:txBody>
      </p:sp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9A1E1EEB-6981-31A0-BEA2-ACC188DF9111}"/>
              </a:ext>
            </a:extLst>
          </p:cNvPr>
          <p:cNvSpPr/>
          <p:nvPr/>
        </p:nvSpPr>
        <p:spPr>
          <a:xfrm>
            <a:off x="1296143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8AB60E0D-7F13-CAC1-027B-EA39924F16E5}"/>
              </a:ext>
            </a:extLst>
          </p:cNvPr>
          <p:cNvSpPr/>
          <p:nvPr/>
        </p:nvSpPr>
        <p:spPr>
          <a:xfrm flipH="1">
            <a:off x="8839208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42B7508-00EA-8B25-9F9E-B305089328CA}"/>
              </a:ext>
            </a:extLst>
          </p:cNvPr>
          <p:cNvSpPr txBox="1"/>
          <p:nvPr/>
        </p:nvSpPr>
        <p:spPr>
          <a:xfrm>
            <a:off x="108015" y="3085369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</a:t>
            </a:r>
            <a:r>
              <a:rPr lang="pl-PL" sz="3200" b="1" baseline="-25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</a:t>
            </a:r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903052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154E2-E4C0-E7EC-C7AA-5BDC189D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512FC55-2F5F-4FA6-C606-E79A240D7573}"/>
              </a:ext>
            </a:extLst>
          </p:cNvPr>
          <p:cNvSpPr txBox="1"/>
          <p:nvPr/>
        </p:nvSpPr>
        <p:spPr>
          <a:xfrm>
            <a:off x="193887" y="34067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 and learn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C762D50-2B86-BF70-921B-F0A21C865706}"/>
              </a:ext>
            </a:extLst>
          </p:cNvPr>
          <p:cNvGraphicFramePr>
            <a:graphicFrameLocks noGrp="1"/>
          </p:cNvGraphicFramePr>
          <p:nvPr/>
        </p:nvGraphicFramePr>
        <p:xfrm>
          <a:off x="1154100" y="1785168"/>
          <a:ext cx="7701384" cy="26436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5336">
                  <a:extLst>
                    <a:ext uri="{9D8B030D-6E8A-4147-A177-3AD203B41FA5}">
                      <a16:colId xmlns:a16="http://schemas.microsoft.com/office/drawing/2014/main" val="18960764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7636139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587189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47476319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015258597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9970733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186737214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75327110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68194725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015747106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7381008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128819931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75698714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94729221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579636125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330391948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1366133243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366071469"/>
                    </a:ext>
                  </a:extLst>
                </a:gridCol>
                <a:gridCol w="405336">
                  <a:extLst>
                    <a:ext uri="{9D8B030D-6E8A-4147-A177-3AD203B41FA5}">
                      <a16:colId xmlns:a16="http://schemas.microsoft.com/office/drawing/2014/main" val="2462895448"/>
                    </a:ext>
                  </a:extLst>
                </a:gridCol>
              </a:tblGrid>
              <a:tr h="619143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able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about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above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absence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absolute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abstract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academic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accept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...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zoning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zoological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zoomed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zooms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zucchini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zygote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1" u="none" strike="noStrike">
                          <a:effectLst/>
                        </a:rPr>
                        <a:t>zymurgy</a:t>
                      </a:r>
                      <a:endParaRPr lang="pl-PL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000" marR="36000" marT="7062" marB="72000" vert="vert270" anchor="b"/>
                </a:tc>
                <a:extLst>
                  <a:ext uri="{0D108BD9-81ED-4DB2-BD59-A6C34878D82A}">
                    <a16:rowId xmlns:a16="http://schemas.microsoft.com/office/drawing/2014/main" val="3460456069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680012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095867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165227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8752963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30394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7542654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37021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473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144000" marB="72000" vert="vert270" anchor="b"/>
                </a:tc>
                <a:extLst>
                  <a:ext uri="{0D108BD9-81ED-4DB2-BD59-A6C34878D82A}">
                    <a16:rowId xmlns:a16="http://schemas.microsoft.com/office/drawing/2014/main" val="2733117278"/>
                  </a:ext>
                </a:extLst>
              </a:tr>
              <a:tr h="198126"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7062" marR="7062" marT="7062" marB="0" anchor="ctr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685800" rtl="0" eaLnBrk="1" fontAlgn="b" latinLnBrk="0" hangingPunct="1"/>
                      <a:r>
                        <a:rPr lang="pl-PL" sz="9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63366"/>
                  </a:ext>
                </a:extLst>
              </a:tr>
            </a:tbl>
          </a:graphicData>
        </a:graphic>
      </p:graphicFrame>
      <p:sp>
        <p:nvSpPr>
          <p:cNvPr id="10" name="Nawias klamrowy otwierający 9">
            <a:extLst>
              <a:ext uri="{FF2B5EF4-FFF2-40B4-BE49-F238E27FC236}">
                <a16:creationId xmlns:a16="http://schemas.microsoft.com/office/drawing/2014/main" id="{5A49A52A-F315-1576-2C44-F6405CDB1AF4}"/>
              </a:ext>
            </a:extLst>
          </p:cNvPr>
          <p:cNvSpPr/>
          <p:nvPr/>
        </p:nvSpPr>
        <p:spPr>
          <a:xfrm rot="5400000">
            <a:off x="5000352" y="-2177252"/>
            <a:ext cx="248575" cy="7461692"/>
          </a:xfrm>
          <a:prstGeom prst="leftBrace">
            <a:avLst>
              <a:gd name="adj1" fmla="val 54762"/>
              <a:gd name="adj2" fmla="val 51384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62269FE-0A08-3FF3-BA7C-6400F1AB991B}"/>
              </a:ext>
            </a:extLst>
          </p:cNvPr>
          <p:cNvSpPr txBox="1"/>
          <p:nvPr/>
        </p:nvSpPr>
        <p:spPr>
          <a:xfrm>
            <a:off x="3683773" y="754186"/>
            <a:ext cx="260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24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All words, ~50 ths</a:t>
            </a:r>
          </a:p>
        </p:txBody>
      </p:sp>
      <p:sp>
        <p:nvSpPr>
          <p:cNvPr id="13" name="Nawias otwierający 12">
            <a:extLst>
              <a:ext uri="{FF2B5EF4-FFF2-40B4-BE49-F238E27FC236}">
                <a16:creationId xmlns:a16="http://schemas.microsoft.com/office/drawing/2014/main" id="{CF14DEE6-C19A-1320-ADDC-9E063A459C34}"/>
              </a:ext>
            </a:extLst>
          </p:cNvPr>
          <p:cNvSpPr/>
          <p:nvPr/>
        </p:nvSpPr>
        <p:spPr>
          <a:xfrm>
            <a:off x="1296143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Nawias otwierający 13">
            <a:extLst>
              <a:ext uri="{FF2B5EF4-FFF2-40B4-BE49-F238E27FC236}">
                <a16:creationId xmlns:a16="http://schemas.microsoft.com/office/drawing/2014/main" id="{111EEE2A-FA40-F66B-D7FC-13A919F034B3}"/>
              </a:ext>
            </a:extLst>
          </p:cNvPr>
          <p:cNvSpPr/>
          <p:nvPr/>
        </p:nvSpPr>
        <p:spPr>
          <a:xfrm flipH="1">
            <a:off x="8839208" y="2459115"/>
            <a:ext cx="97654" cy="2033744"/>
          </a:xfrm>
          <a:prstGeom prst="lef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CED3286-46FA-EAE6-CCB3-72046C088AFA}"/>
              </a:ext>
            </a:extLst>
          </p:cNvPr>
          <p:cNvSpPr txBox="1"/>
          <p:nvPr/>
        </p:nvSpPr>
        <p:spPr>
          <a:xfrm>
            <a:off x="108015" y="3085369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</a:t>
            </a:r>
            <a:r>
              <a:rPr lang="pl-PL" sz="3200" b="1" baseline="-25000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</a:t>
            </a:r>
            <a:r>
              <a:rPr lang="pl-PL" sz="3200" b="1" dirty="0" err="1"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322813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3785</TotalTime>
  <Words>1812</Words>
  <Application>Microsoft Macintosh PowerPoint</Application>
  <PresentationFormat>Pokaz na ekranie (16:9)</PresentationFormat>
  <Paragraphs>1280</Paragraphs>
  <Slides>32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9" baseType="lpstr">
      <vt:lpstr>Aptos Narrow</vt:lpstr>
      <vt:lpstr>Arial</vt:lpstr>
      <vt:lpstr>Cambria Math</vt:lpstr>
      <vt:lpstr>Consolas</vt:lpstr>
      <vt:lpstr>Helvetica</vt:lpstr>
      <vt:lpstr>Helvetica Neue Condensed</vt:lpstr>
      <vt:lpstr>Default Theme</vt:lpstr>
      <vt:lpstr>Embeddings</vt:lpstr>
      <vt:lpstr>Prezentacja programu PowerPoint</vt:lpstr>
      <vt:lpstr>Prezentacja programu PowerPoint</vt:lpstr>
      <vt:lpstr>How?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Embeddings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Embeddings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91</cp:revision>
  <dcterms:created xsi:type="dcterms:W3CDTF">2022-09-22T14:05:16Z</dcterms:created>
  <dcterms:modified xsi:type="dcterms:W3CDTF">2025-09-25T14:57:56Z</dcterms:modified>
</cp:coreProperties>
</file>